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0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1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2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3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4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5" r:id="rId3"/>
    <p:sldMasterId id="2147483677" r:id="rId4"/>
    <p:sldMasterId id="2147483689" r:id="rId5"/>
    <p:sldMasterId id="2147483701" r:id="rId6"/>
    <p:sldMasterId id="2147483713" r:id="rId7"/>
    <p:sldMasterId id="2147483876" r:id="rId8"/>
    <p:sldMasterId id="2147483888" r:id="rId9"/>
    <p:sldMasterId id="2147483896" r:id="rId10"/>
    <p:sldMasterId id="2147483904" r:id="rId11"/>
    <p:sldMasterId id="2147483907" r:id="rId12"/>
    <p:sldMasterId id="2147483910" r:id="rId13"/>
    <p:sldMasterId id="2147483923" r:id="rId14"/>
    <p:sldMasterId id="2147483936" r:id="rId15"/>
    <p:sldMasterId id="2147483950" r:id="rId16"/>
    <p:sldMasterId id="2147483964" r:id="rId17"/>
    <p:sldMasterId id="2147483981" r:id="rId18"/>
    <p:sldMasterId id="2147483998" r:id="rId19"/>
    <p:sldMasterId id="2147484010" r:id="rId20"/>
    <p:sldMasterId id="2147484022" r:id="rId21"/>
    <p:sldMasterId id="2147484034" r:id="rId22"/>
    <p:sldMasterId id="2147484046" r:id="rId23"/>
    <p:sldMasterId id="2147484058" r:id="rId24"/>
    <p:sldMasterId id="2147484070" r:id="rId25"/>
  </p:sldMasterIdLst>
  <p:notesMasterIdLst>
    <p:notesMasterId r:id="rId245"/>
  </p:notesMasterIdLst>
  <p:sldIdLst>
    <p:sldId id="259" r:id="rId26"/>
    <p:sldId id="262" r:id="rId27"/>
    <p:sldId id="265" r:id="rId28"/>
    <p:sldId id="268" r:id="rId29"/>
    <p:sldId id="271" r:id="rId30"/>
    <p:sldId id="274" r:id="rId31"/>
    <p:sldId id="277" r:id="rId32"/>
    <p:sldId id="280" r:id="rId33"/>
    <p:sldId id="283" r:id="rId34"/>
    <p:sldId id="286" r:id="rId35"/>
    <p:sldId id="289" r:id="rId36"/>
    <p:sldId id="292" r:id="rId37"/>
    <p:sldId id="295" r:id="rId38"/>
    <p:sldId id="298" r:id="rId39"/>
    <p:sldId id="301" r:id="rId40"/>
    <p:sldId id="304" r:id="rId41"/>
    <p:sldId id="307" r:id="rId42"/>
    <p:sldId id="310" r:id="rId43"/>
    <p:sldId id="313" r:id="rId44"/>
    <p:sldId id="316" r:id="rId45"/>
    <p:sldId id="319" r:id="rId46"/>
    <p:sldId id="322" r:id="rId47"/>
    <p:sldId id="325" r:id="rId48"/>
    <p:sldId id="328" r:id="rId49"/>
    <p:sldId id="331" r:id="rId50"/>
    <p:sldId id="334" r:id="rId51"/>
    <p:sldId id="337" r:id="rId52"/>
    <p:sldId id="340" r:id="rId53"/>
    <p:sldId id="343" r:id="rId54"/>
    <p:sldId id="346" r:id="rId55"/>
    <p:sldId id="349" r:id="rId56"/>
    <p:sldId id="352" r:id="rId57"/>
    <p:sldId id="355" r:id="rId58"/>
    <p:sldId id="358" r:id="rId59"/>
    <p:sldId id="361" r:id="rId60"/>
    <p:sldId id="364" r:id="rId61"/>
    <p:sldId id="367" r:id="rId62"/>
    <p:sldId id="370" r:id="rId63"/>
    <p:sldId id="373" r:id="rId64"/>
    <p:sldId id="376" r:id="rId65"/>
    <p:sldId id="379" r:id="rId66"/>
    <p:sldId id="382" r:id="rId67"/>
    <p:sldId id="385" r:id="rId68"/>
    <p:sldId id="388" r:id="rId69"/>
    <p:sldId id="391" r:id="rId70"/>
    <p:sldId id="394" r:id="rId71"/>
    <p:sldId id="397" r:id="rId72"/>
    <p:sldId id="400" r:id="rId73"/>
    <p:sldId id="403" r:id="rId74"/>
    <p:sldId id="406" r:id="rId75"/>
    <p:sldId id="409" r:id="rId76"/>
    <p:sldId id="412" r:id="rId77"/>
    <p:sldId id="415" r:id="rId78"/>
    <p:sldId id="418" r:id="rId79"/>
    <p:sldId id="421" r:id="rId80"/>
    <p:sldId id="424" r:id="rId81"/>
    <p:sldId id="427" r:id="rId82"/>
    <p:sldId id="430" r:id="rId83"/>
    <p:sldId id="433" r:id="rId84"/>
    <p:sldId id="436" r:id="rId85"/>
    <p:sldId id="439" r:id="rId86"/>
    <p:sldId id="442" r:id="rId87"/>
    <p:sldId id="445" r:id="rId88"/>
    <p:sldId id="448" r:id="rId89"/>
    <p:sldId id="451" r:id="rId90"/>
    <p:sldId id="454" r:id="rId91"/>
    <p:sldId id="457" r:id="rId92"/>
    <p:sldId id="460" r:id="rId93"/>
    <p:sldId id="463" r:id="rId94"/>
    <p:sldId id="466" r:id="rId95"/>
    <p:sldId id="469" r:id="rId96"/>
    <p:sldId id="472" r:id="rId97"/>
    <p:sldId id="475" r:id="rId98"/>
    <p:sldId id="478" r:id="rId99"/>
    <p:sldId id="481" r:id="rId100"/>
    <p:sldId id="484" r:id="rId101"/>
    <p:sldId id="487" r:id="rId102"/>
    <p:sldId id="490" r:id="rId103"/>
    <p:sldId id="493" r:id="rId104"/>
    <p:sldId id="496" r:id="rId105"/>
    <p:sldId id="499" r:id="rId106"/>
    <p:sldId id="502" r:id="rId107"/>
    <p:sldId id="505" r:id="rId108"/>
    <p:sldId id="508" r:id="rId109"/>
    <p:sldId id="511" r:id="rId110"/>
    <p:sldId id="514" r:id="rId111"/>
    <p:sldId id="517" r:id="rId112"/>
    <p:sldId id="520" r:id="rId113"/>
    <p:sldId id="523" r:id="rId114"/>
    <p:sldId id="526" r:id="rId115"/>
    <p:sldId id="529" r:id="rId116"/>
    <p:sldId id="532" r:id="rId117"/>
    <p:sldId id="535" r:id="rId118"/>
    <p:sldId id="538" r:id="rId119"/>
    <p:sldId id="541" r:id="rId120"/>
    <p:sldId id="544" r:id="rId121"/>
    <p:sldId id="547" r:id="rId122"/>
    <p:sldId id="550" r:id="rId123"/>
    <p:sldId id="553" r:id="rId124"/>
    <p:sldId id="556" r:id="rId125"/>
    <p:sldId id="559" r:id="rId126"/>
    <p:sldId id="562" r:id="rId127"/>
    <p:sldId id="565" r:id="rId128"/>
    <p:sldId id="568" r:id="rId129"/>
    <p:sldId id="571" r:id="rId130"/>
    <p:sldId id="574" r:id="rId131"/>
    <p:sldId id="577" r:id="rId132"/>
    <p:sldId id="580" r:id="rId133"/>
    <p:sldId id="583" r:id="rId134"/>
    <p:sldId id="586" r:id="rId135"/>
    <p:sldId id="589" r:id="rId136"/>
    <p:sldId id="592" r:id="rId137"/>
    <p:sldId id="595" r:id="rId138"/>
    <p:sldId id="598" r:id="rId139"/>
    <p:sldId id="601" r:id="rId140"/>
    <p:sldId id="604" r:id="rId141"/>
    <p:sldId id="607" r:id="rId142"/>
    <p:sldId id="610" r:id="rId143"/>
    <p:sldId id="613" r:id="rId144"/>
    <p:sldId id="616" r:id="rId145"/>
    <p:sldId id="619" r:id="rId146"/>
    <p:sldId id="622" r:id="rId147"/>
    <p:sldId id="625" r:id="rId148"/>
    <p:sldId id="628" r:id="rId149"/>
    <p:sldId id="631" r:id="rId150"/>
    <p:sldId id="634" r:id="rId151"/>
    <p:sldId id="637" r:id="rId152"/>
    <p:sldId id="640" r:id="rId153"/>
    <p:sldId id="643" r:id="rId154"/>
    <p:sldId id="646" r:id="rId155"/>
    <p:sldId id="649" r:id="rId156"/>
    <p:sldId id="652" r:id="rId157"/>
    <p:sldId id="655" r:id="rId158"/>
    <p:sldId id="658" r:id="rId159"/>
    <p:sldId id="661" r:id="rId160"/>
    <p:sldId id="664" r:id="rId161"/>
    <p:sldId id="667" r:id="rId162"/>
    <p:sldId id="670" r:id="rId163"/>
    <p:sldId id="673" r:id="rId164"/>
    <p:sldId id="676" r:id="rId165"/>
    <p:sldId id="679" r:id="rId166"/>
    <p:sldId id="682" r:id="rId167"/>
    <p:sldId id="685" r:id="rId168"/>
    <p:sldId id="688" r:id="rId169"/>
    <p:sldId id="691" r:id="rId170"/>
    <p:sldId id="694" r:id="rId171"/>
    <p:sldId id="697" r:id="rId172"/>
    <p:sldId id="700" r:id="rId173"/>
    <p:sldId id="703" r:id="rId174"/>
    <p:sldId id="706" r:id="rId175"/>
    <p:sldId id="709" r:id="rId176"/>
    <p:sldId id="712" r:id="rId177"/>
    <p:sldId id="715" r:id="rId178"/>
    <p:sldId id="718" r:id="rId179"/>
    <p:sldId id="721" r:id="rId180"/>
    <p:sldId id="724" r:id="rId181"/>
    <p:sldId id="727" r:id="rId182"/>
    <p:sldId id="730" r:id="rId183"/>
    <p:sldId id="733" r:id="rId184"/>
    <p:sldId id="736" r:id="rId185"/>
    <p:sldId id="739" r:id="rId186"/>
    <p:sldId id="742" r:id="rId187"/>
    <p:sldId id="745" r:id="rId188"/>
    <p:sldId id="748" r:id="rId189"/>
    <p:sldId id="751" r:id="rId190"/>
    <p:sldId id="754" r:id="rId191"/>
    <p:sldId id="757" r:id="rId192"/>
    <p:sldId id="760" r:id="rId193"/>
    <p:sldId id="763" r:id="rId194"/>
    <p:sldId id="766" r:id="rId195"/>
    <p:sldId id="769" r:id="rId196"/>
    <p:sldId id="772" r:id="rId197"/>
    <p:sldId id="775" r:id="rId198"/>
    <p:sldId id="778" r:id="rId199"/>
    <p:sldId id="781" r:id="rId200"/>
    <p:sldId id="784" r:id="rId201"/>
    <p:sldId id="787" r:id="rId202"/>
    <p:sldId id="790" r:id="rId203"/>
    <p:sldId id="793" r:id="rId204"/>
    <p:sldId id="796" r:id="rId205"/>
    <p:sldId id="799" r:id="rId206"/>
    <p:sldId id="802" r:id="rId207"/>
    <p:sldId id="805" r:id="rId208"/>
    <p:sldId id="808" r:id="rId209"/>
    <p:sldId id="811" r:id="rId210"/>
    <p:sldId id="814" r:id="rId211"/>
    <p:sldId id="817" r:id="rId212"/>
    <p:sldId id="820" r:id="rId213"/>
    <p:sldId id="823" r:id="rId214"/>
    <p:sldId id="826" r:id="rId215"/>
    <p:sldId id="829" r:id="rId216"/>
    <p:sldId id="832" r:id="rId217"/>
    <p:sldId id="835" r:id="rId218"/>
    <p:sldId id="838" r:id="rId219"/>
    <p:sldId id="841" r:id="rId220"/>
    <p:sldId id="844" r:id="rId221"/>
    <p:sldId id="847" r:id="rId222"/>
    <p:sldId id="850" r:id="rId223"/>
    <p:sldId id="853" r:id="rId224"/>
    <p:sldId id="856" r:id="rId225"/>
    <p:sldId id="859" r:id="rId226"/>
    <p:sldId id="862" r:id="rId227"/>
    <p:sldId id="865" r:id="rId228"/>
    <p:sldId id="868" r:id="rId229"/>
    <p:sldId id="871" r:id="rId230"/>
    <p:sldId id="874" r:id="rId231"/>
    <p:sldId id="877" r:id="rId232"/>
    <p:sldId id="880" r:id="rId233"/>
    <p:sldId id="883" r:id="rId234"/>
    <p:sldId id="886" r:id="rId235"/>
    <p:sldId id="889" r:id="rId236"/>
    <p:sldId id="892" r:id="rId237"/>
    <p:sldId id="895" r:id="rId238"/>
    <p:sldId id="898" r:id="rId239"/>
    <p:sldId id="901" r:id="rId240"/>
    <p:sldId id="904" r:id="rId241"/>
    <p:sldId id="907" r:id="rId242"/>
    <p:sldId id="910" r:id="rId243"/>
    <p:sldId id="913" r:id="rId244"/>
  </p:sldIdLst>
  <p:sldSz cx="9144000" cy="6858000" type="screen4x3"/>
  <p:notesSz cx="6858000" cy="9144000"/>
  <p:custDataLst>
    <p:tags r:id="rId2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slide" Target="slides/slide180.xml"/><Relationship Id="rId226" Type="http://schemas.openxmlformats.org/officeDocument/2006/relationships/slide" Target="slides/slide201.xml"/><Relationship Id="rId247" Type="http://schemas.openxmlformats.org/officeDocument/2006/relationships/presProps" Target="presProps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81" Type="http://schemas.openxmlformats.org/officeDocument/2006/relationships/slide" Target="slides/slide156.xml"/><Relationship Id="rId216" Type="http://schemas.openxmlformats.org/officeDocument/2006/relationships/slide" Target="slides/slide191.xml"/><Relationship Id="rId237" Type="http://schemas.openxmlformats.org/officeDocument/2006/relationships/slide" Target="slides/slide212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8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39" Type="http://schemas.openxmlformats.org/officeDocument/2006/relationships/slide" Target="slides/slide114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71" Type="http://schemas.openxmlformats.org/officeDocument/2006/relationships/slide" Target="slides/slide146.xml"/><Relationship Id="rId192" Type="http://schemas.openxmlformats.org/officeDocument/2006/relationships/slide" Target="slides/slide167.xml"/><Relationship Id="rId206" Type="http://schemas.openxmlformats.org/officeDocument/2006/relationships/slide" Target="slides/slide181.xml"/><Relationship Id="rId227" Type="http://schemas.openxmlformats.org/officeDocument/2006/relationships/slide" Target="slides/slide202.xml"/><Relationship Id="rId248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8.xml"/><Relationship Id="rId108" Type="http://schemas.openxmlformats.org/officeDocument/2006/relationships/slide" Target="slides/slide83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5" Type="http://schemas.openxmlformats.org/officeDocument/2006/relationships/slide" Target="slides/slide50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61" Type="http://schemas.openxmlformats.org/officeDocument/2006/relationships/slide" Target="slides/slide136.xml"/><Relationship Id="rId182" Type="http://schemas.openxmlformats.org/officeDocument/2006/relationships/slide" Target="slides/slide157.xml"/><Relationship Id="rId217" Type="http://schemas.openxmlformats.org/officeDocument/2006/relationships/slide" Target="slides/slide19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3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5" Type="http://schemas.openxmlformats.org/officeDocument/2006/relationships/slide" Target="slides/slide40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51" Type="http://schemas.openxmlformats.org/officeDocument/2006/relationships/slide" Target="slides/slide126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7" Type="http://schemas.openxmlformats.org/officeDocument/2006/relationships/slide" Target="slides/slide182.xml"/><Relationship Id="rId228" Type="http://schemas.openxmlformats.org/officeDocument/2006/relationships/slide" Target="slides/slide203.xml"/><Relationship Id="rId249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20" Type="http://schemas.openxmlformats.org/officeDocument/2006/relationships/slide" Target="slides/slide95.xml"/><Relationship Id="rId141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18" Type="http://schemas.openxmlformats.org/officeDocument/2006/relationships/slide" Target="slides/slide193.xml"/><Relationship Id="rId239" Type="http://schemas.openxmlformats.org/officeDocument/2006/relationships/slide" Target="slides/slide214.xml"/><Relationship Id="rId250" Type="http://schemas.openxmlformats.org/officeDocument/2006/relationships/tableStyles" Target="tableStyles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31" Type="http://schemas.openxmlformats.org/officeDocument/2006/relationships/slide" Target="slides/slide106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208" Type="http://schemas.openxmlformats.org/officeDocument/2006/relationships/slide" Target="slides/slide183.xml"/><Relationship Id="rId229" Type="http://schemas.openxmlformats.org/officeDocument/2006/relationships/slide" Target="slides/slide204.xml"/><Relationship Id="rId240" Type="http://schemas.openxmlformats.org/officeDocument/2006/relationships/slide" Target="slides/slide215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219" Type="http://schemas.openxmlformats.org/officeDocument/2006/relationships/slide" Target="slides/slide194.xml"/><Relationship Id="rId230" Type="http://schemas.openxmlformats.org/officeDocument/2006/relationships/slide" Target="slides/slide205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95" Type="http://schemas.openxmlformats.org/officeDocument/2006/relationships/slide" Target="slides/slide170.xml"/><Relationship Id="rId209" Type="http://schemas.openxmlformats.org/officeDocument/2006/relationships/slide" Target="slides/slide184.xml"/><Relationship Id="rId220" Type="http://schemas.openxmlformats.org/officeDocument/2006/relationships/slide" Target="slides/slide195.xml"/><Relationship Id="rId241" Type="http://schemas.openxmlformats.org/officeDocument/2006/relationships/slide" Target="slides/slide21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78" Type="http://schemas.openxmlformats.org/officeDocument/2006/relationships/slide" Target="slides/slide53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64" Type="http://schemas.openxmlformats.org/officeDocument/2006/relationships/slide" Target="slides/slide139.xml"/><Relationship Id="rId185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10" Type="http://schemas.openxmlformats.org/officeDocument/2006/relationships/slide" Target="slides/slide185.xml"/><Relationship Id="rId215" Type="http://schemas.openxmlformats.org/officeDocument/2006/relationships/slide" Target="slides/slide190.xml"/><Relationship Id="rId236" Type="http://schemas.openxmlformats.org/officeDocument/2006/relationships/slide" Target="slides/slide211.xml"/><Relationship Id="rId26" Type="http://schemas.openxmlformats.org/officeDocument/2006/relationships/slide" Target="slides/slide1.xml"/><Relationship Id="rId231" Type="http://schemas.openxmlformats.org/officeDocument/2006/relationships/slide" Target="slides/slide206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6.xml"/><Relationship Id="rId242" Type="http://schemas.openxmlformats.org/officeDocument/2006/relationships/slide" Target="slides/slide217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11" Type="http://schemas.openxmlformats.org/officeDocument/2006/relationships/slide" Target="slides/slide186.xml"/><Relationship Id="rId232" Type="http://schemas.openxmlformats.org/officeDocument/2006/relationships/slide" Target="slides/slide207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Relationship Id="rId80" Type="http://schemas.openxmlformats.org/officeDocument/2006/relationships/slide" Target="slides/slide55.xml"/><Relationship Id="rId155" Type="http://schemas.openxmlformats.org/officeDocument/2006/relationships/slide" Target="slides/slide130.xml"/><Relationship Id="rId176" Type="http://schemas.openxmlformats.org/officeDocument/2006/relationships/slide" Target="slides/slide151.xml"/><Relationship Id="rId197" Type="http://schemas.openxmlformats.org/officeDocument/2006/relationships/slide" Target="slides/slide172.xml"/><Relationship Id="rId201" Type="http://schemas.openxmlformats.org/officeDocument/2006/relationships/slide" Target="slides/slide176.xml"/><Relationship Id="rId222" Type="http://schemas.openxmlformats.org/officeDocument/2006/relationships/slide" Target="slides/slide197.xml"/><Relationship Id="rId243" Type="http://schemas.openxmlformats.org/officeDocument/2006/relationships/slide" Target="slides/slide218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24" Type="http://schemas.openxmlformats.org/officeDocument/2006/relationships/slide" Target="slides/slide99.xml"/><Relationship Id="rId70" Type="http://schemas.openxmlformats.org/officeDocument/2006/relationships/slide" Target="slides/slide45.xml"/><Relationship Id="rId91" Type="http://schemas.openxmlformats.org/officeDocument/2006/relationships/slide" Target="slides/slide66.xml"/><Relationship Id="rId145" Type="http://schemas.openxmlformats.org/officeDocument/2006/relationships/slide" Target="slides/slide120.xml"/><Relationship Id="rId166" Type="http://schemas.openxmlformats.org/officeDocument/2006/relationships/slide" Target="slides/slide141.xml"/><Relationship Id="rId187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7.xml"/><Relationship Id="rId233" Type="http://schemas.openxmlformats.org/officeDocument/2006/relationships/slide" Target="slides/slide208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60" Type="http://schemas.openxmlformats.org/officeDocument/2006/relationships/slide" Target="slides/slide35.xml"/><Relationship Id="rId81" Type="http://schemas.openxmlformats.org/officeDocument/2006/relationships/slide" Target="slides/slide56.xml"/><Relationship Id="rId135" Type="http://schemas.openxmlformats.org/officeDocument/2006/relationships/slide" Target="slides/slide110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202" Type="http://schemas.openxmlformats.org/officeDocument/2006/relationships/slide" Target="slides/slide177.xml"/><Relationship Id="rId223" Type="http://schemas.openxmlformats.org/officeDocument/2006/relationships/slide" Target="slides/slide198.xml"/><Relationship Id="rId244" Type="http://schemas.openxmlformats.org/officeDocument/2006/relationships/slide" Target="slides/slide219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104" Type="http://schemas.openxmlformats.org/officeDocument/2006/relationships/slide" Target="slides/slide79.xml"/><Relationship Id="rId125" Type="http://schemas.openxmlformats.org/officeDocument/2006/relationships/slide" Target="slides/slide100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13" Type="http://schemas.openxmlformats.org/officeDocument/2006/relationships/slide" Target="slides/slide188.xml"/><Relationship Id="rId234" Type="http://schemas.openxmlformats.org/officeDocument/2006/relationships/slide" Target="slides/slide20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40" Type="http://schemas.openxmlformats.org/officeDocument/2006/relationships/slide" Target="slides/slide15.xml"/><Relationship Id="rId115" Type="http://schemas.openxmlformats.org/officeDocument/2006/relationships/slide" Target="slides/slide90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9" Type="http://schemas.openxmlformats.org/officeDocument/2006/relationships/slide" Target="slides/slide174.xml"/><Relationship Id="rId203" Type="http://schemas.openxmlformats.org/officeDocument/2006/relationships/slide" Target="slides/slide17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9.xml"/><Relationship Id="rId245" Type="http://schemas.openxmlformats.org/officeDocument/2006/relationships/notesMaster" Target="notesMasters/notesMaster1.xml"/><Relationship Id="rId30" Type="http://schemas.openxmlformats.org/officeDocument/2006/relationships/slide" Target="slides/slide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9.xml"/><Relationship Id="rId235" Type="http://schemas.openxmlformats.org/officeDocument/2006/relationships/slide" Target="slides/slide210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179" Type="http://schemas.openxmlformats.org/officeDocument/2006/relationships/slide" Target="slides/slide154.xml"/><Relationship Id="rId190" Type="http://schemas.openxmlformats.org/officeDocument/2006/relationships/slide" Target="slides/slide165.xml"/><Relationship Id="rId204" Type="http://schemas.openxmlformats.org/officeDocument/2006/relationships/slide" Target="slides/slide179.xml"/><Relationship Id="rId225" Type="http://schemas.openxmlformats.org/officeDocument/2006/relationships/slide" Target="slides/slide200.xml"/><Relationship Id="rId246" Type="http://schemas.openxmlformats.org/officeDocument/2006/relationships/tags" Target="tags/tag1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94" Type="http://schemas.openxmlformats.org/officeDocument/2006/relationships/slide" Target="slides/slide69.xml"/><Relationship Id="rId148" Type="http://schemas.openxmlformats.org/officeDocument/2006/relationships/slide" Target="slides/slide123.xml"/><Relationship Id="rId169" Type="http://schemas.openxmlformats.org/officeDocument/2006/relationships/slide" Target="slides/slide1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1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C6089E-740B-4D5E-A295-AD5148518B42}" type="hfDateTime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2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7173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174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5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rtlCol="0" anchor="b" anchorCtr="0"/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528742E3-2E46-4309-978D-E849667AF069}" type="slidenum">
              <a:rPr sz="1200"/>
              <a:t>‹#›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714431449"/>
      </p:ext>
    </p:extLst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noFill/>
          <a:ln w="12700">
            <a:solidFill>
              <a:srgbClr val="000000"/>
            </a:solidFill>
            <a:miter lim="800000"/>
          </a:ln>
        </p:spPr>
      </p:sp>
      <p:sp>
        <p:nvSpPr>
          <p:cNvPr id="8195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endParaRPr/>
          </a:p>
        </p:txBody>
      </p:sp>
      <p:sp>
        <p:nvSpPr>
          <p:cNvPr id="8196" name="Slide Number Placeholder 3"/>
          <p:cNvSpPr txBox="1"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42529E37-15AF-4420-83F5-9123C43AD9BF}" type="slidenum">
              <a:rPr sz="1200"/>
              <a:t>73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9235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8806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392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409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67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614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20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1024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356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12291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554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819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47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1433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08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8601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371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1843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516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2662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19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otDefined 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miter lim="800000"/>
          </a:ln>
        </p:spPr>
      </p:sp>
      <p:sp>
        <p:nvSpPr>
          <p:cNvPr id="52227" name="NotDefined 3"/>
          <p:cNvSpPr>
            <a:spLocks noGrp="1"/>
          </p:cNvSpPr>
          <p:nvPr>
            <p:ph type="body" idx="3"/>
          </p:nvPr>
        </p:nvSpPr>
        <p:spPr>
          <a:xfrm>
            <a:off x="914400" y="4343400"/>
            <a:ext cx="5029200" cy="4114800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52228" name="Rectangle 2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fld id="{01AF5034-D745-45A4-B5A4-E05E7BDE83D7}" type="header">
              <a:rPr sz="1200"/>
              <a:t>​</a:t>
            </a:fld>
            <a:endParaRPr sz="1200"/>
          </a:p>
        </p:txBody>
      </p:sp>
      <p:sp>
        <p:nvSpPr>
          <p:cNvPr id="52229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endParaRPr sz="1200"/>
          </a:p>
        </p:txBody>
      </p:sp>
      <p:sp>
        <p:nvSpPr>
          <p:cNvPr id="52230" name="Rectangle 6"/>
          <p:cNvSpPr>
            <a:spLocks noGrp="1"/>
          </p:cNvSpPr>
          <p:nvPr>
            <p:ph type="ftr" sz="quarter" idx="4"/>
          </p:nvPr>
        </p:nvSpPr>
        <p:spPr/>
        <p:txBody>
          <a:bodyPr anchor="b" anchorCtr="0"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fld id="{BBD3DC7E-E323-4E66-9839-8AE44421C185}" type="footer">
              <a:rPr sz="1200"/>
              <a:t>​</a:t>
            </a:fld>
            <a:endParaRPr sz="1200"/>
          </a:p>
        </p:txBody>
      </p:sp>
      <p:sp>
        <p:nvSpPr>
          <p:cNvPr id="52231" name="Rectangle 7"/>
          <p:cNvSpPr>
            <a:spLocks noGrp="1"/>
          </p:cNvSpPr>
          <p:nvPr>
            <p:ph type="sldNum" sz="quarter" idx="5"/>
          </p:nvPr>
        </p:nvSpPr>
        <p:spPr/>
        <p:txBody>
          <a:bodyPr anchor="b" anchorCtr="0"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fld id="{7AF8BF0B-5276-4C79-8E90-52B8714F0424}" type="slidenum">
              <a:rPr sz="1200"/>
              <a:t>88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582169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2867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66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4505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658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3072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085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7168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372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73731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166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4710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089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3481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155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4096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351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3891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481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7987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55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4915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709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8192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504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83971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880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93DDD321-5E49-4E4B-B049-E10EA3E0F8E6}" type="slidenum">
              <a:rPr lang="en-CA" altLang="en-US" sz="1200"/>
              <a:t>160</a:t>
            </a:fld>
            <a:endParaRPr lang="en-CA" altLang="en-US" sz="1200"/>
          </a:p>
        </p:txBody>
      </p:sp>
      <p:sp>
        <p:nvSpPr>
          <p:cNvPr id="17411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miter lim="800000"/>
          </a:ln>
        </p:spPr>
      </p:sp>
      <p:sp>
        <p:nvSpPr>
          <p:cNvPr id="17412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i="1">
                <a:solidFill>
                  <a:srgbClr val="990000"/>
                </a:solidFill>
              </a:rPr>
              <a:t>Mosses</a:t>
            </a:r>
            <a:r>
              <a:t> produce asexual spores in the early part of their life cycle and then egg and sperm cells are produced in a later part of the same cycle.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5293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51203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54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55299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20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5734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63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59395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337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63491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254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otDefined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5863" y="706438"/>
            <a:ext cx="4716462" cy="3536950"/>
          </a:xfrm>
          <a:solidFill>
            <a:srgbClr val="FFFFFF"/>
          </a:solidFill>
          <a:ln>
            <a:miter lim="800000"/>
          </a:ln>
        </p:spPr>
      </p:sp>
      <p:sp>
        <p:nvSpPr>
          <p:cNvPr id="67587" name="NotDefined 3"/>
          <p:cNvSpPr>
            <a:spLocks noGrp="1"/>
          </p:cNvSpPr>
          <p:nvPr>
            <p:ph type="body" idx="3"/>
          </p:nvPr>
        </p:nvSpPr>
        <p:spPr>
          <a:xfrm>
            <a:off x="708025" y="4478338"/>
            <a:ext cx="5670550" cy="4243387"/>
          </a:xfrm>
          <a:noFill/>
          <a:ln>
            <a:miter lim="800000"/>
          </a:ln>
        </p:spPr>
        <p:txBody>
          <a:bodyPr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78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31BAB2-F31D-49D6-B53F-2A1E9E6D627C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DABD020-E2D4-48D2-8D59-BA54B4ADD42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1B8E28-E2B3-4662-AC15-ABF8452D9B2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55869D4-F9B6-4A7B-B206-CF755C81A1D0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9232D765-D1A8-4BEF-9D2F-094E332B4234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056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l" t="t" r="GT0" b="GT1"/>
              <a:pathLst>
                <a:path w="2515" h="1969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7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l" t="t" r="GT0" b="GT1"/>
              <a:pathLst>
                <a:path w="2123" h="1695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8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l" t="t" r="GT0" b="GT1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9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l" t="t" r="GT0" b="GT1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0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l" t="t" r="GT0" b="GT1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1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l" t="t" r="GT0" b="GT1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2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l" t="t" r="GT0" b="GT1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3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l" t="t" r="GT0" b="GT1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4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l" t="t" r="GT0" b="GT1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5" name="Rectangle 12"/>
            <p:cNvSpPr/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6" name="Rectangle 13"/>
            <p:cNvSpPr/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7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8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9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69350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0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l" t="t" r="GT0" b="GT1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1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l" t="t" r="GT0" b="GT1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2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l" t="t" r="GT0" b="GT1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3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l" t="t" r="GT0" b="GT1"/>
              <a:pathLst>
                <a:path w="2153" h="1929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</p:grpSp>
      <p:sp>
        <p:nvSpPr>
          <p:cNvPr id="1444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44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3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4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5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8DB192AE-84C5-4207-AB41-29B5B55D6143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2CA1E48-A523-4DD1-B498-B6D7CE412205}" type="datetime1">
              <a:rPr lang="en-US" sz="1400"/>
              <a:t>2/24/2023</a:t>
            </a:fld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094B6FF5-7DA0-48E9-95B3-F4B9B9C599AF}" type="footer">
              <a:rPr sz="1400"/>
              <a:t>*</a:t>
            </a:fld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056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l" t="t" r="GT0" b="GT1"/>
              <a:pathLst>
                <a:path w="2515" h="1969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7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l" t="t" r="GT0" b="GT1"/>
              <a:pathLst>
                <a:path w="2123" h="1695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8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l" t="t" r="GT0" b="GT1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59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l" t="t" r="GT0" b="GT1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0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l" t="t" r="GT0" b="GT1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1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l" t="t" r="GT0" b="GT1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2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l" t="t" r="GT0" b="GT1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3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l" t="t" r="GT0" b="GT1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4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l" t="t" r="GT0" b="GT1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5" name="Rectangle 12"/>
            <p:cNvSpPr/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6" name="Rectangle 13"/>
            <p:cNvSpPr/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7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8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69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69350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0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l" t="t" r="GT0" b="GT1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1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l" t="t" r="GT0" b="GT1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2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l" t="t" r="GT0" b="GT1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2073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l" t="t" r="GT0" b="GT1"/>
              <a:pathLst>
                <a:path w="2153" h="1929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</p:grpSp>
      <p:sp>
        <p:nvSpPr>
          <p:cNvPr id="1444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44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3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4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5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8DB192AE-84C5-4207-AB41-29B5B55D6143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55869D4-F9B6-4A7B-B206-CF755C81A1D0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9232D765-D1A8-4BEF-9D2F-094E332B4234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2CA1E48-A523-4DD1-B498-B6D7CE412205}" type="datetime1">
              <a:rPr lang="en-US" sz="1400"/>
              <a:t>2/24/2023</a:t>
            </a:fld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094B6FF5-7DA0-48E9-95B3-F4B9B9C599AF}" type="footer">
              <a:rPr sz="1400"/>
              <a:t>*</a:t>
            </a:fld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E78195-0EFF-4299-8B5F-17518B5C134E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ct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ct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9A0577-17ED-460D-B877-6B4F1C3EC60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59FC418-1531-421E-B1D3-0A06F1917FD4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8045F174-7B51-4186-9499-1D588304E92B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D405AFBF-948A-4865-85E4-D87E112A1B5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ct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ct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9" name="Flowchart: Process 8"/>
          <p:cNvSpPr/>
          <p:nvPr/>
        </p:nvSpPr>
        <p:spPr>
          <a:xfrm rot="19468672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ct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B68BAE80-5D5F-4876-ABF8-A017FCCA467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ct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ct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9" name="Flowchart: Process 8"/>
          <p:cNvSpPr/>
          <p:nvPr/>
        </p:nvSpPr>
        <p:spPr>
          <a:xfrm rot="19468672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ct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38453CC-D099-4EE9-8D27-EA6EE11B55C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/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3" name="Custo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/>
            <a:rect l="l" t="t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4" name="Custo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/>
            <a:rect l="l" t="t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5" name="Custo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/>
            <a:rect l="l" t="t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6" name="Custo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/>
            <a:rect l="l" t="t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7" name="Custo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/>
            <a:rect l="l" t="t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8" name="Custom 8"/>
          <p:cNvSpPr/>
          <p:nvPr/>
        </p:nvSpPr>
        <p:spPr bwMode="white">
          <a:xfrm>
            <a:off x="0" y="-20637"/>
            <a:ext cx="9144000" cy="1682750"/>
          </a:xfrm>
          <a:custGeom>
            <a:avLst/>
            <a:gdLst/>
            <a:ahLst/>
            <a:cxnLst/>
            <a:rect l="l" t="t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9" name="Custom 9"/>
          <p:cNvSpPr/>
          <p:nvPr/>
        </p:nvSpPr>
        <p:spPr bwMode="white">
          <a:xfrm>
            <a:off x="0" y="-20637"/>
            <a:ext cx="8388350" cy="1068387"/>
          </a:xfrm>
          <a:custGeom>
            <a:avLst/>
            <a:gdLst/>
            <a:ahLst/>
            <a:cxnLst/>
            <a:rect l="l" t="t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90" name="Freeform 97289"/>
          <p:cNvSpPr/>
          <p:nvPr/>
        </p:nvSpPr>
        <p:spPr bwMode="white">
          <a:xfrm>
            <a:off x="0" y="-20637"/>
            <a:ext cx="4578350" cy="454025"/>
          </a:xfrm>
          <a:custGeom>
            <a:avLst/>
            <a:gdLst/>
            <a:ahLst/>
            <a:cxnLst/>
            <a:rect l="l" t="t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91" name="Title 97290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97292" name="Subtitle 9729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Click to edit Master subtitle style</a:t>
            </a:r>
          </a:p>
        </p:txBody>
      </p:sp>
      <p:sp>
        <p:nvSpPr>
          <p:cNvPr id="97293" name="Date Placeholder 97292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endParaRPr sz="1400"/>
          </a:p>
        </p:txBody>
      </p:sp>
      <p:sp>
        <p:nvSpPr>
          <p:cNvPr id="97294" name="Footer Placeholder 97293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ctr"/>
            <a:endParaRPr sz="1400"/>
          </a:p>
        </p:txBody>
      </p:sp>
      <p:sp>
        <p:nvSpPr>
          <p:cNvPr id="97295" name="Slide Number Placeholder 97294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fld id="{0DB81B4C-C8E5-4276-94E6-1D7134FC6962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/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3" name="Custo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/>
            <a:rect l="l" t="t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4" name="Custo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/>
            <a:rect l="l" t="t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5" name="Custo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/>
            <a:rect l="l" t="t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6" name="Custo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/>
            <a:rect l="l" t="t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7" name="Custo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/>
            <a:rect l="l" t="t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8" name="Custom 8"/>
          <p:cNvSpPr/>
          <p:nvPr/>
        </p:nvSpPr>
        <p:spPr bwMode="white">
          <a:xfrm>
            <a:off x="0" y="-20637"/>
            <a:ext cx="9144000" cy="1682750"/>
          </a:xfrm>
          <a:custGeom>
            <a:avLst/>
            <a:gdLst/>
            <a:ahLst/>
            <a:cxnLst/>
            <a:rect l="l" t="t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89" name="Custom 9"/>
          <p:cNvSpPr/>
          <p:nvPr/>
        </p:nvSpPr>
        <p:spPr bwMode="white">
          <a:xfrm>
            <a:off x="0" y="-20637"/>
            <a:ext cx="8388350" cy="1068387"/>
          </a:xfrm>
          <a:custGeom>
            <a:avLst/>
            <a:gdLst/>
            <a:ahLst/>
            <a:cxnLst/>
            <a:rect l="l" t="t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90" name="Freeform 97289"/>
          <p:cNvSpPr/>
          <p:nvPr/>
        </p:nvSpPr>
        <p:spPr bwMode="white">
          <a:xfrm>
            <a:off x="0" y="-20637"/>
            <a:ext cx="4578350" cy="454025"/>
          </a:xfrm>
          <a:custGeom>
            <a:avLst/>
            <a:gdLst/>
            <a:ahLst/>
            <a:cxnLst/>
            <a:rect l="l" t="t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7291" name="Title 97290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97292" name="Subtitle 9729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Click to edit Master subtitle style</a:t>
            </a:r>
          </a:p>
        </p:txBody>
      </p:sp>
      <p:sp>
        <p:nvSpPr>
          <p:cNvPr id="97293" name="Date Placeholder 97292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endParaRPr sz="1400"/>
          </a:p>
        </p:txBody>
      </p:sp>
      <p:sp>
        <p:nvSpPr>
          <p:cNvPr id="97294" name="Footer Placeholder 97293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ctr"/>
            <a:endParaRPr sz="1400"/>
          </a:p>
        </p:txBody>
      </p:sp>
      <p:sp>
        <p:nvSpPr>
          <p:cNvPr id="97295" name="Slide Number Placeholder 97294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fld id="{0DB81B4C-C8E5-4276-94E6-1D7134FC6962}" type="slidenum">
              <a:rPr sz="1400"/>
              <a:t>‹#›</a:t>
            </a:fld>
            <a:endParaRPr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F4B416A6-F4A7-43BD-A926-CAD90F6AA2E4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1E43FE5-B144-4E90-96BE-20DB91FB9C60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62B5C2AC-F4B9-4B8B-9ADD-3798F5063C22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CFB379B-ADAC-4194-A34B-816EA020F306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A3C9F1C5-227F-40E2-B872-4295BC66DE82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1E43FE5-B144-4E90-96BE-20DB91FB9C60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62B5C2AC-F4B9-4B8B-9ADD-3798F5063C22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CFB379B-ADAC-4194-A34B-816EA020F306}" type="datetime1">
              <a:rPr lang="en-US" sz="1400"/>
              <a:t>2/24/2023</a:t>
            </a:fld>
            <a:endParaRPr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fld id="{A3C9F1C5-227F-40E2-B872-4295BC66DE82}" type="footer">
              <a:rPr sz="1400"/>
              <a:t>*</a:t>
            </a:fld>
            <a:endParaRPr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/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59" name="Custo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/>
            <a:rect l="l" t="t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0" name="Custo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/>
            <a:rect l="l" t="t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1" name="Custo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/>
            <a:rect l="l" t="t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2" name="Custo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/>
            <a:rect l="l" t="t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3" name="Custo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/>
            <a:rect l="l" t="t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4" name="Custom 8"/>
          <p:cNvSpPr/>
          <p:nvPr/>
        </p:nvSpPr>
        <p:spPr bwMode="white">
          <a:xfrm>
            <a:off x="0" y="-20637"/>
            <a:ext cx="9144000" cy="1682750"/>
          </a:xfrm>
          <a:custGeom>
            <a:avLst/>
            <a:gdLst/>
            <a:ahLst/>
            <a:cxnLst/>
            <a:rect l="l" t="t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5" name="Custom 9"/>
          <p:cNvSpPr/>
          <p:nvPr/>
        </p:nvSpPr>
        <p:spPr bwMode="white">
          <a:xfrm>
            <a:off x="0" y="-20637"/>
            <a:ext cx="8388350" cy="1068387"/>
          </a:xfrm>
          <a:custGeom>
            <a:avLst/>
            <a:gdLst/>
            <a:ahLst/>
            <a:cxnLst/>
            <a:rect l="l" t="t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6" name="Freeform 96265"/>
          <p:cNvSpPr/>
          <p:nvPr/>
        </p:nvSpPr>
        <p:spPr bwMode="white">
          <a:xfrm>
            <a:off x="0" y="-20637"/>
            <a:ext cx="4578350" cy="454025"/>
          </a:xfrm>
          <a:custGeom>
            <a:avLst/>
            <a:gdLst/>
            <a:ahLst/>
            <a:cxnLst/>
            <a:rect l="l" t="t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7" name="Title Placeholder 96266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96268" name="Text Placeholder 9626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6269" name="Date Placeholder 96268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endParaRPr sz="1400"/>
          </a:p>
        </p:txBody>
      </p:sp>
      <p:sp>
        <p:nvSpPr>
          <p:cNvPr id="96270" name="Footer Placeholder 96269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ctr"/>
            <a:endParaRPr sz="1400"/>
          </a:p>
        </p:txBody>
      </p:sp>
      <p:sp>
        <p:nvSpPr>
          <p:cNvPr id="96271" name="Slide Number Placeholder 96270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fld id="{448887F3-A184-4834-BCF8-BFB0D36946B1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Times New Roman" charset="0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Times New Roman" charset="0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Times New Roman" charset="0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Times New Roman" charset="0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Times New Roman" charset="0"/>
        </a:defRPr>
      </a:lvl5pPr>
    </p:bodyStyle>
    <p:other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1pPr>
      <a:lvl2pPr marL="4572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2pPr>
      <a:lvl3pPr marL="9144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3pPr>
      <a:lvl4pPr marL="13716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4pPr>
      <a:lvl5pPr marL="18288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5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/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59" name="Custom 3"/>
          <p:cNvSpPr/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/>
            <a:rect l="l" t="t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0" name="Custom 4"/>
          <p:cNvSpPr/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/>
            <a:rect l="l" t="t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1" name="Custom 5"/>
          <p:cNvSpPr/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/>
            <a:rect l="l" t="t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2" name="Custom 6"/>
          <p:cNvSpPr/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/>
            <a:rect l="l" t="t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3" name="Custom 7"/>
          <p:cNvSpPr/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/>
            <a:rect l="l" t="t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4" name="Custom 8"/>
          <p:cNvSpPr/>
          <p:nvPr/>
        </p:nvSpPr>
        <p:spPr bwMode="white">
          <a:xfrm>
            <a:off x="0" y="-20637"/>
            <a:ext cx="9144000" cy="1682750"/>
          </a:xfrm>
          <a:custGeom>
            <a:avLst/>
            <a:gdLst/>
            <a:ahLst/>
            <a:cxnLst/>
            <a:rect l="l" t="t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5" name="Custom 9"/>
          <p:cNvSpPr/>
          <p:nvPr/>
        </p:nvSpPr>
        <p:spPr bwMode="white">
          <a:xfrm>
            <a:off x="0" y="-20637"/>
            <a:ext cx="8388350" cy="1068387"/>
          </a:xfrm>
          <a:custGeom>
            <a:avLst/>
            <a:gdLst/>
            <a:ahLst/>
            <a:cxnLst/>
            <a:rect l="l" t="t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6" name="Freeform 96265"/>
          <p:cNvSpPr/>
          <p:nvPr/>
        </p:nvSpPr>
        <p:spPr bwMode="white">
          <a:xfrm>
            <a:off x="0" y="-20637"/>
            <a:ext cx="4578350" cy="454025"/>
          </a:xfrm>
          <a:custGeom>
            <a:avLst/>
            <a:gdLst/>
            <a:ahLst/>
            <a:cxnLst/>
            <a:rect l="l" t="t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  <a:round/>
            <a:headEnd type="none" w="sm" len="sm"/>
            <a:tailEnd type="none" w="sm" len="sm"/>
          </a:ln>
          <a:effectLst/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sp>
        <p:nvSpPr>
          <p:cNvPr id="96267" name="Title Placeholder 96266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96268" name="Text Placeholder 9626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6269" name="Date Placeholder 96268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endParaRPr sz="1400"/>
          </a:p>
        </p:txBody>
      </p:sp>
      <p:sp>
        <p:nvSpPr>
          <p:cNvPr id="96270" name="Footer Placeholder 96269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ctr"/>
            <a:endParaRPr sz="1400"/>
          </a:p>
        </p:txBody>
      </p:sp>
      <p:sp>
        <p:nvSpPr>
          <p:cNvPr id="96271" name="Slide Number Placeholder 96270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 algn="r"/>
            <a:fld id="{448887F3-A184-4834-BCF8-BFB0D36946B1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Times New Roman" charset="0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Times New Roman" charset="0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Times New Roman" charset="0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Times New Roman" charset="0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Times New Roman" charset="0"/>
        </a:defRPr>
      </a:lvl5pPr>
    </p:bodyStyle>
    <p:other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1pPr>
      <a:lvl2pPr marL="4572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2pPr>
      <a:lvl3pPr marL="9144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3pPr>
      <a:lvl4pPr marL="13716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4pPr>
      <a:lvl5pPr marL="182880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400" b="0" i="0" u="none" baseline="0">
          <a:solidFill>
            <a:schemeClr val="tx1"/>
          </a:solidFill>
          <a:effectLst/>
          <a:latin typeface="Times New Roman" charset="0"/>
        </a:defRPr>
      </a:lvl5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fld id="{7362E482-F35D-4CF8-90CB-F2282991C0CA}" type="datetime1">
              <a:rPr lang="en-US" sz="1400"/>
              <a:t>2/24/2023</a:t>
            </a:fld>
            <a:endParaRPr sz="140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ctr"/>
            <a:fld id="{DA495DC6-8C31-4489-A874-5FD1A67AFC84}" type="footer">
              <a:rPr sz="1400"/>
              <a:t>*</a:t>
            </a:fld>
            <a:endParaRPr sz="140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DB585EA3-AE96-4E67-BD7F-6FA8D5163B07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ransition/>
  <p:txStyles>
    <p:titleStyle>
      <a:lvl1pPr marL="0" indent="0" algn="ctr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</a:defRPr>
      </a:lvl1pPr>
    </p:titleStyle>
    <p:bodyStyle>
      <a:lvl1pPr marL="342900" indent="-3429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Arial"/>
        </a:defRPr>
      </a:lvl1pPr>
      <a:lvl2pPr marL="742950" indent="-28575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Arial"/>
        </a:defRPr>
      </a:lvl2pPr>
      <a:lvl3pPr marL="11430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Arial"/>
        </a:defRPr>
      </a:lvl3pPr>
      <a:lvl4pPr marL="16002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Arial"/>
        </a:defRPr>
      </a:lvl4pPr>
      <a:lvl5pPr marL="20574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Arial"/>
        </a:defRPr>
      </a:lvl5pPr>
    </p:bodyStyle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fld id="{7362E482-F35D-4CF8-90CB-F2282991C0CA}" type="datetime1">
              <a:rPr lang="en-US" sz="1400"/>
              <a:t>2/24/2023</a:t>
            </a:fld>
            <a:endParaRPr sz="140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ctr"/>
            <a:fld id="{DA495DC6-8C31-4489-A874-5FD1A67AFC84}" type="footer">
              <a:rPr sz="1400"/>
              <a:t>*</a:t>
            </a:fld>
            <a:endParaRPr sz="140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DB585EA3-AE96-4E67-BD7F-6FA8D5163B07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</p:sldLayoutIdLst>
  <p:transition/>
  <p:txStyles>
    <p:titleStyle>
      <a:lvl1pPr marL="0" indent="0" algn="ctr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</a:defRPr>
      </a:lvl1pPr>
    </p:titleStyle>
    <p:bodyStyle>
      <a:lvl1pPr marL="342900" indent="-3429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Arial"/>
        </a:defRPr>
      </a:lvl1pPr>
      <a:lvl2pPr marL="742950" indent="-28575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Arial"/>
        </a:defRPr>
      </a:lvl2pPr>
      <a:lvl3pPr marL="11430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Arial"/>
        </a:defRPr>
      </a:lvl3pPr>
      <a:lvl4pPr marL="16002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Arial"/>
        </a:defRPr>
      </a:lvl4pPr>
      <a:lvl5pPr marL="20574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Arial"/>
        </a:defRPr>
      </a:lvl5pPr>
    </p:bodyStyle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1" i="0" u="none" baseline="0">
          <a:solidFill>
            <a:srgbClr val="FFFF00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rgbClr val="FFFF00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rgbClr val="FFFF99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rgbClr val="FFFF99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rgbClr val="FFFF99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rgbClr val="FFFF99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973C1348-0F7C-4DB0-AD1C-AA814DA28758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1" i="0" u="none" baseline="0">
          <a:solidFill>
            <a:srgbClr val="FFFF00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rgbClr val="FFFF00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rgbClr val="FFFF99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rgbClr val="FFFF99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rgbClr val="FFFF99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rgbClr val="FFFF99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032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l" t="t" r="GT0" b="GT1"/>
              <a:pathLst>
                <a:path w="2515" h="1969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3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l" t="t" r="GT0" b="GT1"/>
              <a:pathLst>
                <a:path w="2123" h="1695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4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l" t="t" r="GT0" b="GT1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5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l" t="t" r="GT0" b="GT1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6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l" t="t" r="GT0" b="GT1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7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l" t="t" r="GT0" b="GT1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8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l" t="t" r="GT0" b="GT1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9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l" t="t" r="GT0" b="GT1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0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l" t="t" r="GT0" b="GT1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1" name="Rectangle 12"/>
            <p:cNvSpPr/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2" name="Rectangle 13"/>
            <p:cNvSpPr/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3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4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5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69350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6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l" t="t" r="GT0" b="GT1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7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l" t="t" r="GT0" b="GT1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8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l" t="t" r="GT0" b="GT1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9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l" t="t" r="GT0" b="GT1"/>
              <a:pathLst>
                <a:path w="2153" h="1929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1" i="0" u="none" baseline="0">
          <a:solidFill>
            <a:schemeClr val="tx2"/>
          </a:solidFill>
          <a:effectLst/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032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l" t="t" r="GT0" b="GT1"/>
              <a:pathLst>
                <a:path w="2515" h="1969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3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l" t="t" r="GT0" b="GT1"/>
              <a:pathLst>
                <a:path w="2123" h="1695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4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l" t="t" r="GT0" b="GT1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5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l" t="t" r="GT0" b="GT1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6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l" t="t" r="GT0" b="GT1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7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l" t="t" r="GT0" b="GT1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8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l" t="t" r="GT0" b="GT1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39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l" t="t" r="GT0" b="GT1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0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l" t="t" r="GT0" b="GT1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1" name="Rectangle 12"/>
            <p:cNvSpPr/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2" name="Rectangle 13"/>
            <p:cNvSpPr/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  <a:miter lim="800000"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3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4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471800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5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l" t="t" r="GT0" b="GT1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69350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6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l" t="t" r="GT0" b="GT1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7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l" t="t" r="GT0" b="GT1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8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l" t="t" r="GT0" b="GT1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  <p:sp>
          <p:nvSpPr>
            <p:cNvPr id="1049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l" t="t" r="GT0" b="GT1"/>
              <a:pathLst>
                <a:path w="2153" h="1929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Times New Roman" pitchFamily="18" charset="0"/>
                </a:defRPr>
              </a:lvl5pPr>
            </a:lstStyle>
            <a:p>
              <a:pPr marL="0" indent="0"/>
              <a:endParaRPr/>
            </a:p>
          </p:txBody>
        </p: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lvl="0" algn="r" eaLnBrk="1" hangingPunct="1"/>
            <a:fld id="{F19238AF-B8D5-49B4-81DA-EE88A87D6E96}" type="slidenum">
              <a:rPr sz="1400">
                <a:effectLst>
                  <a:outerShdw blurRad="38100" dist="38100" dir="2700000" algn="tl">
                    <a:schemeClr val="bg2"/>
                  </a:outerShdw>
                </a:effectLst>
              </a:rPr>
              <a:t>‹#›</a:t>
            </a:fld>
            <a:endParaRPr sz="140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1" i="0" u="none" baseline="0">
          <a:solidFill>
            <a:schemeClr val="tx2"/>
          </a:solidFill>
          <a:effectLst/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1B7D003E-68DE-496F-ABBF-10F9008EBCBC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4400" b="0" i="0" u="none" baseline="0">
                <a:solidFill>
                  <a:schemeClr val="tx2"/>
                </a:solidFill>
                <a:effectLst/>
                <a:latin typeface="Arial" pitchFamily="34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nl-BE" altLang="en-US" sz="32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nl-BE" altLang="en-US" sz="2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nl-BE" altLang="en-US" sz="24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nl-BE" altLang="en-US" sz="20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nl-BE" altLang="en-US" sz="20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/>
            <a:fld id="{8DE047ED-E99E-48B1-995A-80C12F0DCD11}" type="datetime1">
              <a:rPr lang="en-US" sz="1400"/>
              <a:t>2/24/2023</a:t>
            </a:fld>
            <a:endParaRPr sz="140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/>
            <a:fld id="{753F191D-EB25-413B-8BC6-017867FC3588}" type="footer">
              <a:rPr sz="1400"/>
              <a:t>*</a:t>
            </a:fld>
            <a:endParaRPr sz="140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r"/>
            <a:fld id="{AC2D615E-D083-439E-B4DD-A93D45FF63DB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ransition/>
  <p:txStyles>
    <p:titleStyle>
      <a:lvl1pPr marL="0" indent="0" algn="ctr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 pitchFamily="34" charset="0"/>
        </a:defRPr>
      </a:lvl1pPr>
    </p:titleStyle>
    <p:bodyStyle>
      <a:lvl1pPr marL="342900" indent="-3429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Arial" pitchFamily="34" charset="0"/>
        </a:defRPr>
      </a:lvl1pPr>
      <a:lvl2pPr marL="742950" indent="-28575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Arial" pitchFamily="34" charset="0"/>
        </a:defRPr>
      </a:lvl2pPr>
      <a:lvl3pPr marL="11430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Arial" pitchFamily="34" charset="0"/>
        </a:defRPr>
      </a:lvl3pPr>
      <a:lvl4pPr marL="16002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Arial" pitchFamily="34" charset="0"/>
        </a:defRPr>
      </a:lvl4pPr>
      <a:lvl5pPr marL="20574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Arial" pitchFamily="34" charset="0"/>
        </a:defRPr>
      </a:lvl5pPr>
    </p:bodyStyle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4294967295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323B1-1812-4BA2-B3BD-FC135A699F8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01D9D-E232-43DA-802F-7822C6AC8C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r" defTabSz="914400" rtl="0" eaLnBrk="1" latinLnBrk="0" hangingPunct="1">
              <a:defRPr kumimoji="0"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E3A20-1932-472F-985D-40F7B599834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r" defTabSz="914400" rtl="0" eaLnBrk="1" latinLnBrk="0" hangingPunct="1">
              <a:defRPr kumimoji="0"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EC4813-7355-4726-8630-123AB9FC72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+mn-lt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/>
            <a:fld id="{1E9B6B76-D651-4397-A306-35606B6BB414}" type="slidenum">
              <a:rPr sz="1400">
                <a:latin typeface="Times New Roman" pitchFamily="18" charset="0"/>
              </a:rPr>
              <a:t>‹#›</a:t>
            </a:fld>
            <a:endParaRPr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4400" b="0" i="0" u="none" baseline="0">
                <a:solidFill>
                  <a:schemeClr val="tx2"/>
                </a:solidFill>
                <a:effectLst/>
                <a:latin typeface="Arial" pitchFamily="34" charset="0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nl-BE" altLang="en-US" sz="32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nl-BE" altLang="en-US" sz="2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nl-BE" altLang="en-US" sz="24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nl-BE" altLang="en-US" sz="20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nl-BE" altLang="en-US" sz="20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/>
            <a:fld id="{8DE047ED-E99E-48B1-995A-80C12F0DCD11}" type="datetime1">
              <a:rPr lang="en-US" sz="1400"/>
              <a:t>2/24/2023</a:t>
            </a:fld>
            <a:endParaRPr sz="140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/>
            <a:fld id="{753F191D-EB25-413B-8BC6-017867FC3588}" type="footer">
              <a:rPr sz="1400"/>
              <a:t>*</a:t>
            </a:fld>
            <a:endParaRPr sz="140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r"/>
            <a:fld id="{AC2D615E-D083-439E-B4DD-A93D45FF63DB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/>
  <p:txStyles>
    <p:titleStyle>
      <a:lvl1pPr marL="0" indent="0" algn="ctr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 pitchFamily="34" charset="0"/>
        </a:defRPr>
      </a:lvl1pPr>
    </p:titleStyle>
    <p:bodyStyle>
      <a:lvl1pPr marL="342900" indent="-3429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Arial" pitchFamily="34" charset="0"/>
        </a:defRPr>
      </a:lvl1pPr>
      <a:lvl2pPr marL="742950" indent="-28575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Arial" pitchFamily="34" charset="0"/>
        </a:defRPr>
      </a:lvl2pPr>
      <a:lvl3pPr marL="11430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Arial" pitchFamily="34" charset="0"/>
        </a:defRPr>
      </a:lvl3pPr>
      <a:lvl4pPr marL="16002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Arial" pitchFamily="34" charset="0"/>
        </a:defRPr>
      </a:lvl4pPr>
      <a:lvl5pPr marL="20574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Arial" pitchFamily="34" charset="0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519705-651D-44AE-BA85-C837CB596E7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C6AD46-DEDF-4DC0-A557-661E71CBCC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r" eaLnBrk="1" hangingPunct="1"/>
            <a:fld id="{F11CED7A-3FE4-445A-951F-3E42941DDB14}" type="slidenum">
              <a:rPr sz="1400"/>
              <a:t>‹#›</a:t>
            </a:fld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341CC7-FE1A-4D17-8D91-BFE3568631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FFFF0C-00D2-4353-8BDC-B8CBB7A9C87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1000062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Volvox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chara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1.xml"/><Relationship Id="rId5" Type="http://schemas.openxmlformats.org/officeDocument/2006/relationships/image" Target="Ulva" TargetMode="External"/><Relationship Id="rId4" Type="http://schemas.openxmlformats.org/officeDocument/2006/relationships/image" Target="../media/image9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Cosmarium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Atplanozygote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Euglena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Smithora" TargetMode="External"/><Relationship Id="rId7" Type="http://schemas.openxmlformats.org/officeDocument/2006/relationships/image" Target="Pikea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02.png"/><Relationship Id="rId5" Type="http://schemas.openxmlformats.org/officeDocument/2006/relationships/image" Target="Porphyra" TargetMode="External"/><Relationship Id="rId4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Fucus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3.xml"/><Relationship Id="rId5" Type="http://schemas.openxmlformats.org/officeDocument/2006/relationships/image" Target="mankelp" TargetMode="External"/><Relationship Id="rId4" Type="http://schemas.openxmlformats.org/officeDocument/2006/relationships/image" Target="../media/image10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kelpforest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1000063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hand_close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1.xml"/><Relationship Id="rId5" Type="http://schemas.openxmlformats.org/officeDocument/2006/relationships/image" Target="prormic" TargetMode="External"/><Relationship Id="rId4" Type="http://schemas.openxmlformats.org/officeDocument/2006/relationships/image" Target="../media/image10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keller_9-23-99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4.xml"/><Relationship Id="rId5" Type="http://schemas.openxmlformats.org/officeDocument/2006/relationships/image" Target="keller_9-29-99" TargetMode="External"/><Relationship Id="rId4" Type="http://schemas.openxmlformats.org/officeDocument/2006/relationships/image" Target="../media/image10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HABfoodweb1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noctiluca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5.xml"/><Relationship Id="rId5" Type="http://schemas.openxmlformats.org/officeDocument/2006/relationships/image" Target="fishkill3" TargetMode="External"/><Relationship Id="rId4" Type="http://schemas.openxmlformats.org/officeDocument/2006/relationships/image" Target="../media/image11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flaczcs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1.xml"/><Relationship Id="rId5" Type="http://schemas.openxmlformats.org/officeDocument/2006/relationships/image" Target="gomsst" TargetMode="External"/><Relationship Id="rId4" Type="http://schemas.openxmlformats.org/officeDocument/2006/relationships/image" Target="../media/image11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americancoot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1.xml"/><Relationship Id="rId5" Type="http://schemas.openxmlformats.org/officeDocument/2006/relationships/image" Target="eagle2" TargetMode="External"/><Relationship Id="rId4" Type="http://schemas.openxmlformats.org/officeDocument/2006/relationships/image" Target="../media/image116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4" Type="http://schemas.openxmlformats.org/officeDocument/2006/relationships/image" Target="ChlorophytaHalimeda_tuna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1000064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chlorophytaBRIE025P" TargetMode="External"/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openxmlformats.org/officeDocument/2006/relationships/image" Target="Chlorophyta4" TargetMode="External"/><Relationship Id="rId5" Type="http://schemas.openxmlformats.org/officeDocument/2006/relationships/image" Target="../media/image119.jpeg"/><Relationship Id="rId4" Type="http://schemas.openxmlformats.org/officeDocument/2006/relationships/image" Target="spyrogiraalgae056" TargetMode="Externa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NULL" TargetMode="External"/><Relationship Id="rId3" Type="http://schemas.openxmlformats.org/officeDocument/2006/relationships/image" Target="../media/image121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6" Type="http://schemas.openxmlformats.org/officeDocument/2006/relationships/image" Target="chlamydomonas3" TargetMode="External"/><Relationship Id="rId5" Type="http://schemas.openxmlformats.org/officeDocument/2006/relationships/image" Target="../media/image122.jpeg"/><Relationship Id="rId10" Type="http://schemas.openxmlformats.org/officeDocument/2006/relationships/image" Target="200px-Volvox_aureus" TargetMode="External"/><Relationship Id="rId4" Type="http://schemas.openxmlformats.org/officeDocument/2006/relationships/image" Target="NULL" TargetMode="External"/><Relationship Id="rId9" Type="http://schemas.openxmlformats.org/officeDocument/2006/relationships/image" Target="../media/image124.jpe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volvox" TargetMode="External"/><Relationship Id="rId3" Type="http://schemas.openxmlformats.org/officeDocument/2006/relationships/image" Target="../media/image124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Relationship Id="rId6" Type="http://schemas.openxmlformats.org/officeDocument/2006/relationships/image" Target="volvox3" TargetMode="External"/><Relationship Id="rId5" Type="http://schemas.openxmlformats.org/officeDocument/2006/relationships/image" Target="../media/image125.jpeg"/><Relationship Id="rId4" Type="http://schemas.openxmlformats.org/officeDocument/2006/relationships/image" Target="200px-Volvox_aureus" TargetMode="Externa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NULL" TargetMode="External"/><Relationship Id="rId3" Type="http://schemas.openxmlformats.org/officeDocument/2006/relationships/image" Target="../media/image123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image" Target="NULL" TargetMode="External"/><Relationship Id="rId5" Type="http://schemas.openxmlformats.org/officeDocument/2006/relationships/image" Target="../media/image127.jpeg"/><Relationship Id="rId4" Type="http://schemas.openxmlformats.org/officeDocument/2006/relationships/image" Target="NULL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6" Type="http://schemas.openxmlformats.org/officeDocument/2006/relationships/image" Target="NULL" TargetMode="External"/><Relationship Id="rId5" Type="http://schemas.openxmlformats.org/officeDocument/2006/relationships/image" Target="../media/image121.jpeg"/><Relationship Id="rId4" Type="http://schemas.openxmlformats.org/officeDocument/2006/relationships/image" Target="sealettuce_02_LRG" TargetMode="Externa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spirog2" TargetMode="External"/><Relationship Id="rId3" Type="http://schemas.openxmlformats.org/officeDocument/2006/relationships/image" Target="../media/image130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6" Type="http://schemas.openxmlformats.org/officeDocument/2006/relationships/image" Target="SpyrogyraConjugation" TargetMode="External"/><Relationship Id="rId5" Type="http://schemas.openxmlformats.org/officeDocument/2006/relationships/image" Target="../media/image131.jpeg"/><Relationship Id="rId4" Type="http://schemas.openxmlformats.org/officeDocument/2006/relationships/image" Target="Spirogyra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protista/physarum.gif" TargetMode="External"/><Relationship Id="rId7" Type="http://schemas.openxmlformats.org/officeDocument/2006/relationships/image" Target="mediu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34.jpeg"/><Relationship Id="rId5" Type="http://schemas.openxmlformats.org/officeDocument/2006/relationships/image" Target="physarumsmall" TargetMode="External"/><Relationship Id="rId4" Type="http://schemas.openxmlformats.org/officeDocument/2006/relationships/image" Target="../media/image133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180px-Bryophytes" TargetMode="External"/><Relationship Id="rId3" Type="http://schemas.openxmlformats.org/officeDocument/2006/relationships/image" Target="../media/image135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6" Type="http://schemas.openxmlformats.org/officeDocument/2006/relationships/image" Target="Hornwort" TargetMode="External"/><Relationship Id="rId5" Type="http://schemas.openxmlformats.org/officeDocument/2006/relationships/image" Target="../media/image136.jpeg"/><Relationship Id="rId10" Type="http://schemas.openxmlformats.org/officeDocument/2006/relationships/image" Target="1moss22" TargetMode="External"/><Relationship Id="rId4" Type="http://schemas.openxmlformats.org/officeDocument/2006/relationships/image" Target="Hornwort_w_sporophytes" TargetMode="External"/><Relationship Id="rId9" Type="http://schemas.openxmlformats.org/officeDocument/2006/relationships/image" Target="../media/image138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100006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Relationship Id="rId4" Type="http://schemas.openxmlformats.org/officeDocument/2006/relationships/image" Target="lifecycle" TargetMode="Externa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8.xml"/><Relationship Id="rId4" Type="http://schemas.openxmlformats.org/officeDocument/2006/relationships/image" Target="1moss22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8.xml"/><Relationship Id="rId4" Type="http://schemas.openxmlformats.org/officeDocument/2006/relationships/image" Target="NULL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8.xml"/><Relationship Id="rId4" Type="http://schemas.openxmlformats.org/officeDocument/2006/relationships/image" Target="Marchantia%20polymorpha-parapluutjesmos-0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1000066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6" Type="http://schemas.openxmlformats.org/officeDocument/2006/relationships/image" Target="marchantia-polymorpha" TargetMode="External"/><Relationship Id="rId5" Type="http://schemas.openxmlformats.org/officeDocument/2006/relationships/image" Target="../media/image143.jpeg"/><Relationship Id="rId4" Type="http://schemas.openxmlformats.org/officeDocument/2006/relationships/image" Target="NULL" TargetMode="Externa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8.xml"/><Relationship Id="rId4" Type="http://schemas.openxmlformats.org/officeDocument/2006/relationships/image" Target="sphagclump" TargetMode="Externa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8.xml"/><Relationship Id="rId6" Type="http://schemas.openxmlformats.org/officeDocument/2006/relationships/image" Target="Hornwort_w_sporophytes" TargetMode="External"/><Relationship Id="rId5" Type="http://schemas.openxmlformats.org/officeDocument/2006/relationships/image" Target="../media/image135.jpeg"/><Relationship Id="rId4" Type="http://schemas.openxmlformats.org/officeDocument/2006/relationships/image" Target="Hornwort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8.xml"/><Relationship Id="rId4" Type="http://schemas.openxmlformats.org/officeDocument/2006/relationships/image" Target="hornwortyoung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8.xml"/><Relationship Id="rId4" Type="http://schemas.openxmlformats.org/officeDocument/2006/relationships/image" Target="hornwortold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videos.howstuffworks.com/hsw/9972-the-basics-of-reproduction-asexual-and-sexual-video.htm" TargetMode="External"/><Relationship Id="rId1" Type="http://schemas.openxmlformats.org/officeDocument/2006/relationships/slideLayout" Target="../slideLayouts/slideLayout11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1000067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1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videos.howstuffworks.com/hsw/24723-animal-reproduction-asexual-reproduction-video.htm" TargetMode="Externa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8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57.jpeg"/><Relationship Id="rId5" Type="http://schemas.openxmlformats.org/officeDocument/2006/relationships/hyperlink" Target="http://www.cartoonstock.com/newscartoons/cartoonists/pju/lowres/pjun179l.jpg" TargetMode="External"/><Relationship Id="rId4" Type="http://schemas.openxmlformats.org/officeDocument/2006/relationships/image" Target="../media/image156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videos.howstuffworks.com/hsw/23378-fertilization-and-sexual-reproduction-part-i-video.htm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5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1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1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1000068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65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4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4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1000069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40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4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4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4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9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100007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7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7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6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7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1000071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8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79.jpeg"/><Relationship Id="rId2" Type="http://schemas.openxmlformats.org/officeDocument/2006/relationships/slideLayout" Target="../slideLayouts/slideLayout17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6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6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6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100005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100007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9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9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9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100007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1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1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18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1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1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43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100007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1000075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1000076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1000077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1000078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1000079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1000080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1000081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1000055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1000082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1000083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1000084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1000085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1000086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1000087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1000088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1000089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1000090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1000091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1000056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1000092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1000093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1000094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1000095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1000096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1000097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1000098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1000099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1000100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1000101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100005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1000102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1000103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1000104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1000105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1000106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1000107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1000108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1000058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1000059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8.pn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100006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100006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anabaena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Gleocapsa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nostcomb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Oscilla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8.wmf"/><Relationship Id="rId4" Type="http://schemas.openxmlformats.org/officeDocument/2006/relationships/oleObject" Target="../embeddings/Microsoft_Word_97_-_2003_Document1.doc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chlamy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CHRO001B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Relationship Id="rId5" Type="http://schemas.openxmlformats.org/officeDocument/2006/relationships/image" Target="Spiro" TargetMode="External"/><Relationship Id="rId4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Clad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otDefined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4400" b="0" i="0" u="none" baseline="0">
                <a:solidFill>
                  <a:schemeClr val="tx2"/>
                </a:solidFill>
                <a:effectLst/>
                <a:latin typeface="Arial" pitchFamily="34" charset="0"/>
              </a:defRPr>
            </a:lvl1pPr>
          </a:lstStyle>
          <a:p>
            <a:pPr lvl="0"/>
            <a:r>
              <a:t>RHODOPHYTA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1267" name="Text Box 3"/>
          <p:cNvSpPr txBox="1"/>
          <p:nvPr/>
        </p:nvSpPr>
        <p:spPr>
          <a:xfrm>
            <a:off x="179388" y="5949950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9. Florideophyceae: Nemalionales: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Batrachospermum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anatomie detail: </a:t>
            </a:r>
            <a:r>
              <a:rPr lang="en-US" altLang="en-US" sz="2000">
                <a:solidFill>
                  <a:schemeClr val="accent2"/>
                </a:solidFill>
                <a:latin typeface="New York" charset="0"/>
                <a:ea typeface="Times New Roman" pitchFamily="18" charset="0"/>
              </a:rPr>
              <a:t>centrale as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(uniaxiaal type) en kransen van zijtakken.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11268" name="RightArrow 4"/>
          <p:cNvSpPr/>
          <p:nvPr/>
        </p:nvSpPr>
        <p:spPr>
          <a:xfrm rot="5100000">
            <a:off x="1070769" y="2753519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11269" name="RightArrow 5"/>
          <p:cNvSpPr/>
          <p:nvPr/>
        </p:nvSpPr>
        <p:spPr>
          <a:xfrm rot="5100000">
            <a:off x="2799557" y="2826544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11270" name="RightArrow 6"/>
          <p:cNvSpPr/>
          <p:nvPr/>
        </p:nvSpPr>
        <p:spPr>
          <a:xfrm rot="5100000">
            <a:off x="5480844" y="2682081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11271" name="RightArrow 7"/>
          <p:cNvSpPr/>
          <p:nvPr/>
        </p:nvSpPr>
        <p:spPr>
          <a:xfrm rot="5100000">
            <a:off x="7712869" y="260905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otDefined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Colonial Green Alga</a:t>
            </a:r>
          </a:p>
        </p:txBody>
      </p:sp>
      <p:pic>
        <p:nvPicPr>
          <p:cNvPr id="106499" name="Picture 3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981200" y="1665288"/>
            <a:ext cx="5334000" cy="519271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Multicellular Green Algae</a:t>
            </a:r>
          </a:p>
        </p:txBody>
      </p:sp>
      <p:pic>
        <p:nvPicPr>
          <p:cNvPr id="103428" name="Picture 4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4648200" y="1984375"/>
            <a:ext cx="3810000" cy="410686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03430" name="Picture 6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371600" y="1828800"/>
            <a:ext cx="2566988" cy="42291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03431" name="Text Box 7"/>
          <p:cNvSpPr txBox="1"/>
          <p:nvPr/>
        </p:nvSpPr>
        <p:spPr>
          <a:xfrm>
            <a:off x="1524000" y="1981200"/>
            <a:ext cx="23050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>
                <a:solidFill>
                  <a:schemeClr val="bg2"/>
                </a:solidFill>
              </a:rPr>
              <a:t>Ulva</a:t>
            </a:r>
            <a:r>
              <a:rPr>
                <a:solidFill>
                  <a:schemeClr val="bg2"/>
                </a:solidFill>
              </a:rPr>
              <a:t> - sea lettuce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otDefined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Desmid - </a:t>
            </a:r>
            <a:r>
              <a:rPr i="1"/>
              <a:t>Cosmarium</a:t>
            </a:r>
          </a:p>
        </p:txBody>
      </p:sp>
      <p:pic>
        <p:nvPicPr>
          <p:cNvPr id="105475" name="Picture 3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286000" y="1524000"/>
            <a:ext cx="4805363" cy="48768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otDefined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Diatoms</a:t>
            </a:r>
          </a:p>
        </p:txBody>
      </p:sp>
      <p:pic>
        <p:nvPicPr>
          <p:cNvPr id="115715" name="Picture 3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200400" y="1219200"/>
            <a:ext cx="2857500" cy="4219575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Dinoflagellate Algae</a:t>
            </a:r>
          </a:p>
        </p:txBody>
      </p:sp>
      <p:sp>
        <p:nvSpPr>
          <p:cNvPr id="109571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Cellulose-containing armor plates that give them a sculpted appearance</a:t>
            </a:r>
          </a:p>
          <a:p>
            <a:pPr lvl="0"/>
            <a:r>
              <a:t>most species found in salt-water environments</a:t>
            </a:r>
          </a:p>
          <a:p>
            <a:pPr lvl="0"/>
            <a:r>
              <a:t>common cause of red tides - algal blooms</a:t>
            </a:r>
          </a:p>
        </p:txBody>
      </p:sp>
      <p:pic>
        <p:nvPicPr>
          <p:cNvPr id="109572" name="Picture 4"/>
          <p:cNvPicPr>
            <a:picLocks noGrp="1" noChangeAspect="1"/>
          </p:cNvPicPr>
          <p:nvPr>
            <p:ph type="dgm" sz="half" idx="4294967295"/>
          </p:nvPr>
        </p:nvPicPr>
        <p:blipFill>
          <a:blip r:embed="rId2" r:link="rId3"/>
          <a:stretch>
            <a:fillRect/>
          </a:stretch>
        </p:blipFill>
        <p:spPr>
          <a:xfrm>
            <a:off x="4648200" y="2173288"/>
            <a:ext cx="3810000" cy="3730625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otDefined 2"/>
          <p:cNvSpPr>
            <a:spLocks noGrp="1"/>
          </p:cNvSpPr>
          <p:nvPr>
            <p:ph type="title"/>
          </p:nvPr>
        </p:nvSpPr>
        <p:spPr>
          <a:xfrm>
            <a:off x="-990600" y="762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Euglenoids</a:t>
            </a:r>
          </a:p>
        </p:txBody>
      </p:sp>
      <p:pic>
        <p:nvPicPr>
          <p:cNvPr id="110595" name="Picture 3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4887913" y="457200"/>
            <a:ext cx="3441700" cy="60198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otDefined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Red Algae</a:t>
            </a:r>
          </a:p>
        </p:txBody>
      </p:sp>
      <p:pic>
        <p:nvPicPr>
          <p:cNvPr id="124931" name="Picture 3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086600" y="304800"/>
            <a:ext cx="1285875" cy="616267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24932" name="Picture 4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533400" y="609600"/>
            <a:ext cx="2287588" cy="44958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4934" name="Text Box 6"/>
          <p:cNvSpPr txBox="1"/>
          <p:nvPr/>
        </p:nvSpPr>
        <p:spPr>
          <a:xfrm>
            <a:off x="304800" y="5257800"/>
            <a:ext cx="2911475" cy="1187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/>
              <a:t>Porphyra </a:t>
            </a:r>
            <a:r>
              <a:t>- nori use to wrap uncooked fish &amp; other food items</a:t>
            </a:r>
          </a:p>
        </p:txBody>
      </p:sp>
      <p:sp>
        <p:nvSpPr>
          <p:cNvPr id="124935" name="Text Box 7"/>
          <p:cNvSpPr txBox="1"/>
          <p:nvPr/>
        </p:nvSpPr>
        <p:spPr>
          <a:xfrm>
            <a:off x="3962400" y="1600200"/>
            <a:ext cx="3140075" cy="1187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/>
              <a:t>Smithora naiadum</a:t>
            </a:r>
            <a:r>
              <a:t> - a epiphyte on eel and surf grass</a:t>
            </a:r>
          </a:p>
        </p:txBody>
      </p:sp>
      <p:pic>
        <p:nvPicPr>
          <p:cNvPr id="124936" name="Picture 8"/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3886200" y="3200400"/>
            <a:ext cx="2695575" cy="241935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4937" name="Text Box 9"/>
          <p:cNvSpPr txBox="1"/>
          <p:nvPr/>
        </p:nvSpPr>
        <p:spPr>
          <a:xfrm>
            <a:off x="4175125" y="5756275"/>
            <a:ext cx="1884363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/>
              <a:t>Pikea robusta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Brown algae</a:t>
            </a:r>
          </a:p>
        </p:txBody>
      </p:sp>
      <p:pic>
        <p:nvPicPr>
          <p:cNvPr id="125955" name="Picture 3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14400" y="1905000"/>
            <a:ext cx="3663950" cy="374332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5956" name="Text Box 4"/>
          <p:cNvSpPr txBox="1"/>
          <p:nvPr/>
        </p:nvSpPr>
        <p:spPr>
          <a:xfrm>
            <a:off x="1905000" y="5715000"/>
            <a:ext cx="1546225" cy="519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800" i="1"/>
              <a:t>Fucus </a:t>
            </a:r>
            <a:r>
              <a:rPr sz="2800"/>
              <a:t>sp.</a:t>
            </a:r>
          </a:p>
        </p:txBody>
      </p:sp>
      <p:pic>
        <p:nvPicPr>
          <p:cNvPr id="125957" name="Picture 5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5029200" y="1676400"/>
            <a:ext cx="3636963" cy="43434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5958" name="Text Box 6"/>
          <p:cNvSpPr txBox="1"/>
          <p:nvPr/>
        </p:nvSpPr>
        <p:spPr>
          <a:xfrm>
            <a:off x="5562600" y="6019800"/>
            <a:ext cx="2779713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/>
              <a:t>Nereocystis luekeana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otDefined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Alaskan Kelp Forest</a:t>
            </a:r>
          </a:p>
        </p:txBody>
      </p:sp>
      <p:pic>
        <p:nvPicPr>
          <p:cNvPr id="126979" name="Picture 3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90600" y="1371600"/>
            <a:ext cx="7086600" cy="518318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otDefined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rPr sz="4000"/>
              <a:t>Beneficial Aspects of Algae</a:t>
            </a:r>
          </a:p>
        </p:txBody>
      </p:sp>
      <p:sp>
        <p:nvSpPr>
          <p:cNvPr id="69635" name="NotDefined 3"/>
          <p:cNvSpPr>
            <a:spLocks noGrp="1"/>
          </p:cNvSpPr>
          <p:nvPr>
            <p:ph type="body" idx="4294967295"/>
          </p:nvPr>
        </p:nvSpPr>
        <p:spPr>
          <a:xfrm>
            <a:off x="533400" y="12954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400"/>
              <a:t>Food for humans</a:t>
            </a:r>
          </a:p>
          <a:p>
            <a:pPr lvl="0"/>
            <a:r>
              <a:rPr sz="2400"/>
              <a:t>Food for invertebrates and fishes in mariculture</a:t>
            </a:r>
          </a:p>
          <a:p>
            <a:pPr lvl="0"/>
            <a:r>
              <a:rPr sz="2400"/>
              <a:t>Animal feed</a:t>
            </a:r>
          </a:p>
          <a:p>
            <a:pPr lvl="0"/>
            <a:r>
              <a:rPr sz="2400"/>
              <a:t>Soil fertilizers and conditioners in agriculture</a:t>
            </a:r>
          </a:p>
          <a:p>
            <a:pPr lvl="0"/>
            <a:r>
              <a:rPr sz="2400"/>
              <a:t>Treatment of waste water</a:t>
            </a:r>
          </a:p>
          <a:p>
            <a:pPr lvl="0"/>
            <a:r>
              <a:rPr sz="2400"/>
              <a:t>Diatomaceous earth (= diatoms)</a:t>
            </a:r>
          </a:p>
          <a:p>
            <a:pPr lvl="0"/>
            <a:r>
              <a:rPr sz="2400"/>
              <a:t>Chalk deposits</a:t>
            </a:r>
          </a:p>
          <a:p>
            <a:pPr lvl="0"/>
            <a:r>
              <a:rPr sz="2400"/>
              <a:t>Phycocolloids (agar, carrageenan from red algae; alginates from brown algae) </a:t>
            </a:r>
          </a:p>
          <a:p>
            <a:pPr lvl="0"/>
            <a:r>
              <a:rPr sz="2400"/>
              <a:t>Drugs</a:t>
            </a:r>
          </a:p>
          <a:p>
            <a:pPr lvl="0"/>
            <a:r>
              <a:rPr sz="2400"/>
              <a:t>Model system for research</a:t>
            </a:r>
          </a:p>
          <a:p>
            <a:pPr lvl="0"/>
            <a:r>
              <a:rPr sz="2400"/>
              <a:t>Phycobiliproteins for fluorescence microscopy</a:t>
            </a:r>
          </a:p>
          <a:p>
            <a:pPr lvl="0"/>
            <a:endParaRPr sz="24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89475" y="188913"/>
            <a:ext cx="4257675" cy="65532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2291" name="Text Box 3"/>
          <p:cNvSpPr txBox="1"/>
          <p:nvPr/>
        </p:nvSpPr>
        <p:spPr>
          <a:xfrm>
            <a:off x="381000" y="5942013"/>
            <a:ext cx="40386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10. Diverse Corallinales (kalkroodwieren).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otDefined 2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Detrimental Aspects of Algae </a:t>
            </a:r>
          </a:p>
        </p:txBody>
      </p:sp>
      <p:sp>
        <p:nvSpPr>
          <p:cNvPr id="70659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800"/>
              <a:t>Blooms of freshwater algae</a:t>
            </a:r>
          </a:p>
          <a:p>
            <a:pPr lvl="0"/>
            <a:r>
              <a:rPr sz="2800"/>
              <a:t>Red tides and marine blooms</a:t>
            </a:r>
          </a:p>
          <a:p>
            <a:pPr lvl="0"/>
            <a:r>
              <a:rPr sz="2800"/>
              <a:t>Toxins accumulated in food chains</a:t>
            </a:r>
          </a:p>
          <a:p>
            <a:pPr lvl="0"/>
            <a:r>
              <a:rPr sz="2800"/>
              <a:t>Damage to cave paintings, frescoes, and other works of art</a:t>
            </a:r>
          </a:p>
          <a:p>
            <a:pPr lvl="0"/>
            <a:r>
              <a:rPr sz="2800"/>
              <a:t>Fouling of ships and other submerged surfaces</a:t>
            </a:r>
          </a:p>
          <a:p>
            <a:pPr lvl="0"/>
            <a:r>
              <a:rPr sz="2800"/>
              <a:t>Fouling of the shells of commercially important bivalves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Red tide bloom</a:t>
            </a:r>
          </a:p>
        </p:txBody>
      </p:sp>
      <p:sp>
        <p:nvSpPr>
          <p:cNvPr id="122883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i="1"/>
              <a:t>Prorocentrum micans</a:t>
            </a:r>
            <a:r>
              <a:t> bloom</a:t>
            </a:r>
          </a:p>
          <a:p>
            <a:pPr lvl="0"/>
            <a:r>
              <a:t>Associated with Hurricane Floyd, which ended a dry summer</a:t>
            </a:r>
          </a:p>
          <a:p>
            <a:pPr lvl="0"/>
            <a:r>
              <a:t>surface of water slick with this dinoflagellate</a:t>
            </a:r>
          </a:p>
          <a:p>
            <a:pPr lvl="0"/>
            <a:endParaRPr/>
          </a:p>
        </p:txBody>
      </p:sp>
      <p:pic>
        <p:nvPicPr>
          <p:cNvPr id="122884" name="Picture 4"/>
          <p:cNvPicPr>
            <a:picLocks noGrp="1" noChangeAspect="1"/>
          </p:cNvPicPr>
          <p:nvPr>
            <p:ph type="dgm" sz="half" idx="4294967295"/>
          </p:nvPr>
        </p:nvPicPr>
        <p:blipFill>
          <a:blip r:embed="rId2" r:link="rId3"/>
          <a:stretch>
            <a:fillRect/>
          </a:stretch>
        </p:blipFill>
        <p:spPr>
          <a:xfrm>
            <a:off x="4724400" y="2667000"/>
            <a:ext cx="3810000" cy="243363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22885" name="Picture 5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7010400" y="609600"/>
            <a:ext cx="1169988" cy="18034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2886" name="Text Box 6"/>
          <p:cNvSpPr txBox="1"/>
          <p:nvPr/>
        </p:nvSpPr>
        <p:spPr>
          <a:xfrm>
            <a:off x="5791200" y="5257800"/>
            <a:ext cx="14541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9-21-1999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otDefined 2"/>
          <p:cNvSpPr>
            <a:spLocks noGrp="1"/>
          </p:cNvSpPr>
          <p:nvPr>
            <p:ph type="title" idx="4294967295"/>
          </p:nvPr>
        </p:nvSpPr>
        <p:spPr>
          <a:xfrm>
            <a:off x="685800" y="762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Algal Bloom: Before and After</a:t>
            </a:r>
          </a:p>
        </p:txBody>
      </p:sp>
      <p:pic>
        <p:nvPicPr>
          <p:cNvPr id="121859" name="Picture 3"/>
          <p:cNvPicPr>
            <a:picLocks noGrp="1" noChangeAspect="1"/>
          </p:cNvPicPr>
          <p:nvPr>
            <p:ph sz="quarter" idx="1"/>
          </p:nvPr>
        </p:nvPicPr>
        <p:blipFill>
          <a:blip r:embed="rId2" r:link="rId3"/>
          <a:stretch>
            <a:fillRect/>
          </a:stretch>
        </p:blipFill>
        <p:spPr>
          <a:xfrm>
            <a:off x="381000" y="2286000"/>
            <a:ext cx="4191000" cy="314642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21860" name="Picture 4"/>
          <p:cNvPicPr>
            <a:picLocks noGrp="1" noChangeAspect="1"/>
          </p:cNvPicPr>
          <p:nvPr>
            <p:ph sz="quarter" idx="1"/>
          </p:nvPr>
        </p:nvPicPr>
        <p:blipFill>
          <a:blip r:embed="rId4" r:link="rId5"/>
          <a:stretch>
            <a:fillRect/>
          </a:stretch>
        </p:blipFill>
        <p:spPr>
          <a:xfrm>
            <a:off x="4648200" y="2286000"/>
            <a:ext cx="4267200" cy="320357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21861" name="Text Box 5"/>
          <p:cNvSpPr txBox="1"/>
          <p:nvPr/>
        </p:nvSpPr>
        <p:spPr>
          <a:xfrm>
            <a:off x="1524000" y="5638800"/>
            <a:ext cx="14541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9-23-1999</a:t>
            </a:r>
          </a:p>
        </p:txBody>
      </p:sp>
      <p:sp>
        <p:nvSpPr>
          <p:cNvPr id="121862" name="Text Box 6"/>
          <p:cNvSpPr txBox="1"/>
          <p:nvPr/>
        </p:nvSpPr>
        <p:spPr>
          <a:xfrm>
            <a:off x="6019800" y="5638800"/>
            <a:ext cx="14541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9-29-1999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905000" y="685800"/>
            <a:ext cx="5565775" cy="5737225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otDefined 2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Red Tide</a:t>
            </a:r>
          </a:p>
        </p:txBody>
      </p:sp>
      <p:pic>
        <p:nvPicPr>
          <p:cNvPr id="119811" name="Picture 3"/>
          <p:cNvPicPr>
            <a:picLocks noGrp="1" noChangeAspect="1"/>
          </p:cNvPicPr>
          <p:nvPr>
            <p:ph sz="quarter" idx="1"/>
          </p:nvPr>
        </p:nvPicPr>
        <p:blipFill>
          <a:blip r:embed="rId2" r:link="rId3"/>
          <a:stretch>
            <a:fillRect/>
          </a:stretch>
        </p:blipFill>
        <p:spPr>
          <a:xfrm>
            <a:off x="304800" y="1600200"/>
            <a:ext cx="4343400" cy="345757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19812" name="Picture 4" descr="A Fish Kill on a Texas bay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4343400" y="2133600"/>
            <a:ext cx="4495800" cy="2951163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Satellite Imagery of Red Tides</a:t>
            </a:r>
          </a:p>
        </p:txBody>
      </p:sp>
      <p:sp>
        <p:nvSpPr>
          <p:cNvPr id="120835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endParaRPr/>
          </a:p>
        </p:txBody>
      </p:sp>
      <p:pic>
        <p:nvPicPr>
          <p:cNvPr id="120836" name="Picture 4"/>
          <p:cNvPicPr>
            <a:picLocks noGrp="1" noChangeAspect="1"/>
          </p:cNvPicPr>
          <p:nvPr>
            <p:ph type="dgm" sz="half" idx="4294967295"/>
          </p:nvPr>
        </p:nvPicPr>
        <p:blipFill>
          <a:blip r:embed="rId2" r:link="rId3"/>
          <a:stretch>
            <a:fillRect/>
          </a:stretch>
        </p:blipFill>
        <p:spPr>
          <a:xfrm>
            <a:off x="609600" y="1981200"/>
            <a:ext cx="4419600" cy="44196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20837" name="Picture 5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5105400" y="1905000"/>
            <a:ext cx="3449638" cy="46482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otDefined 2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rPr sz="3200"/>
              <a:t>Toxic Phytoplankton &amp; Human poisoning</a:t>
            </a:r>
          </a:p>
        </p:txBody>
      </p:sp>
      <p:sp>
        <p:nvSpPr>
          <p:cNvPr id="72707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400"/>
              <a:t>Paralytic shellfish poisoning - saxitoxin</a:t>
            </a:r>
          </a:p>
          <a:p>
            <a:pPr lvl="0"/>
            <a:r>
              <a:rPr sz="2400"/>
              <a:t>Neurotxic shellfish poisoning - brevetoxin</a:t>
            </a:r>
          </a:p>
          <a:p>
            <a:pPr lvl="0"/>
            <a:r>
              <a:rPr sz="2400"/>
              <a:t>Ciguatera fish poisoning - ciguatoxin and maitotoxin</a:t>
            </a:r>
          </a:p>
          <a:p>
            <a:pPr lvl="0"/>
            <a:r>
              <a:rPr sz="2400"/>
              <a:t>Diarrhetic shellfish poisoning - okadaic acid</a:t>
            </a:r>
          </a:p>
          <a:p>
            <a:pPr lvl="0"/>
            <a:r>
              <a:rPr sz="2400"/>
              <a:t>Amnesic shellfish poisoning - domoic acid</a:t>
            </a:r>
          </a:p>
          <a:p>
            <a:pPr lvl="0"/>
            <a:r>
              <a:rPr sz="2400"/>
              <a:t>Cyanobacterial neurotoxins - anatoxins</a:t>
            </a:r>
          </a:p>
          <a:p>
            <a:pPr lvl="0"/>
            <a:r>
              <a:rPr sz="2400"/>
              <a:t>Cyanobacterial hepatotoxins - microcystin, nodularin</a:t>
            </a:r>
          </a:p>
          <a:p>
            <a:pPr lvl="0"/>
            <a:r>
              <a:rPr sz="2400"/>
              <a:t>Dermatitis - lyngbyatoxin, aplysiatoxin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otDefined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Bird Sudden Death Syndrome</a:t>
            </a:r>
          </a:p>
        </p:txBody>
      </p:sp>
      <p:pic>
        <p:nvPicPr>
          <p:cNvPr id="73732" name="Picture 4"/>
          <p:cNvPicPr>
            <a:picLocks noGrp="1" noChangeAspect="1"/>
          </p:cNvPicPr>
          <p:nvPr>
            <p:ph type="dgm" sz="half" idx="4294967295"/>
          </p:nvPr>
        </p:nvPicPr>
        <p:blipFill>
          <a:blip r:embed="rId2" r:link="rId3"/>
          <a:stretch>
            <a:fillRect/>
          </a:stretch>
        </p:blipFill>
        <p:spPr>
          <a:xfrm>
            <a:off x="2514600" y="3962400"/>
            <a:ext cx="4267200" cy="232568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73733" name="Picture 5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2667000" y="1295400"/>
            <a:ext cx="3810000" cy="2544763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Bird Sudden Death Syndrome</a:t>
            </a:r>
          </a:p>
        </p:txBody>
      </p:sp>
      <p:sp>
        <p:nvSpPr>
          <p:cNvPr id="128003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000"/>
              <a:t>DeGray Lake, Arkansas; Eagles migrate to area in October and stay through March</a:t>
            </a:r>
          </a:p>
          <a:p>
            <a:pPr lvl="0"/>
            <a:r>
              <a:rPr sz="2000"/>
              <a:t>Eagles eat fish, the American coot, and other prey items</a:t>
            </a:r>
          </a:p>
          <a:p>
            <a:pPr lvl="0"/>
            <a:r>
              <a:rPr sz="2000"/>
              <a:t>Winter 1994-1995, 29 eagles were found dead or died of a neurological malady </a:t>
            </a:r>
          </a:p>
          <a:p>
            <a:pPr lvl="0"/>
            <a:r>
              <a:rPr sz="2000"/>
              <a:t>Winter 1996-1997, pattern repeated itself, leaving 26 bald eagles dead</a:t>
            </a:r>
          </a:p>
          <a:p>
            <a:pPr lvl="0"/>
            <a:r>
              <a:rPr sz="2000"/>
              <a:t>Die-off of eagles has been reported in North Carolina and Georgia</a:t>
            </a:r>
          </a:p>
          <a:p>
            <a:pPr lvl="0"/>
            <a:r>
              <a:rPr sz="2000"/>
              <a:t>Coots have been reported to suffer similar symptoms and mortality outbreaks</a:t>
            </a:r>
          </a:p>
          <a:p>
            <a:pPr lvl="0"/>
            <a:r>
              <a:rPr sz="2000"/>
              <a:t>Why?  No one knows?  Algal toxins?</a:t>
            </a:r>
          </a:p>
          <a:p>
            <a:pPr lvl="0"/>
            <a:endParaRPr sz="240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4813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 b="1">
                <a:solidFill>
                  <a:srgbClr val="FF00FF"/>
                </a:solidFill>
              </a:rPr>
              <a:t>Ch. 15 con’t Green algae and Slime mold</a:t>
            </a:r>
            <a:br>
              <a:rPr sz="4000" b="1">
                <a:solidFill>
                  <a:srgbClr val="FF00FF"/>
                </a:solidFill>
              </a:rPr>
            </a:br>
            <a:r>
              <a:rPr sz="3600" b="1">
                <a:solidFill>
                  <a:srgbClr val="FF00FF"/>
                </a:solidFill>
              </a:rPr>
              <a:t>Green algea: Phylum Chlorophyta</a:t>
            </a:r>
          </a:p>
        </p:txBody>
      </p:sp>
      <p:sp>
        <p:nvSpPr>
          <p:cNvPr id="4813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47244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2800" b="1">
                <a:solidFill>
                  <a:srgbClr val="FF9933"/>
                </a:solidFill>
              </a:rPr>
              <a:t>Most aquatic (freshwater and marine)</a:t>
            </a:r>
          </a:p>
          <a:p>
            <a:pPr lvl="0"/>
            <a:r>
              <a:rPr sz="2800" b="1">
                <a:solidFill>
                  <a:srgbClr val="FF9933"/>
                </a:solidFill>
              </a:rPr>
              <a:t>Also found on snow, tree trunks, soil, lichens, sponges</a:t>
            </a:r>
          </a:p>
          <a:p>
            <a:pPr lvl="0"/>
            <a:r>
              <a:rPr sz="2800" b="1">
                <a:solidFill>
                  <a:srgbClr val="FF9933"/>
                </a:solidFill>
              </a:rPr>
              <a:t>Ecologically important</a:t>
            </a:r>
          </a:p>
          <a:p>
            <a:pPr lvl="0"/>
            <a:r>
              <a:rPr sz="2800" b="1">
                <a:solidFill>
                  <a:srgbClr val="FF9933"/>
                </a:solidFill>
              </a:rPr>
              <a:t>350 genera, 17,000 species </a:t>
            </a:r>
          </a:p>
          <a:p>
            <a:pPr lvl="0"/>
            <a:r>
              <a:rPr sz="2800" b="1">
                <a:solidFill>
                  <a:srgbClr val="FF9933"/>
                </a:solidFill>
              </a:rPr>
              <a:t>Resemble plants</a:t>
            </a:r>
          </a:p>
          <a:p>
            <a:pPr lvl="0"/>
            <a:endParaRPr sz="2800" b="1">
              <a:solidFill>
                <a:srgbClr val="FF9933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3315" name="Text Box 3"/>
          <p:cNvSpPr txBox="1"/>
          <p:nvPr/>
        </p:nvSpPr>
        <p:spPr>
          <a:xfrm>
            <a:off x="304800" y="5430838"/>
            <a:ext cx="4114800" cy="1311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sz="2000">
                <a:latin typeface="Times New Roman" pitchFamily="18" charset="0"/>
              </a:rPr>
              <a:t>Rhodophyta 11. Florideophyceae: Corallinales. </a:t>
            </a:r>
            <a:r>
              <a:rPr sz="2000" i="1">
                <a:latin typeface="Times New Roman" pitchFamily="18" charset="0"/>
              </a:rPr>
              <a:t>Hydrolithon farinosum</a:t>
            </a:r>
            <a:r>
              <a:rPr sz="2000">
                <a:latin typeface="Times New Roman" pitchFamily="18" charset="0"/>
              </a:rPr>
              <a:t>: propagulen in diverse stadia (vegetatieve vermenigvuldiging).</a:t>
            </a: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-609600" y="-1600200"/>
            <a:ext cx="6096000" cy="91440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0181" name="Picture 5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4343400" y="3086100"/>
            <a:ext cx="5029200" cy="37719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0180" name="Picture 4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4343400" y="-457200"/>
            <a:ext cx="4953000" cy="371475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5017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50179" name="NotDefined 3"/>
          <p:cNvSpPr>
            <a:spLocks noGrp="1"/>
          </p:cNvSpPr>
          <p:nvPr>
            <p:ph type="body" idx="4294967295"/>
          </p:nvPr>
        </p:nvSpPr>
        <p:spPr>
          <a:xfrm>
            <a:off x="304800" y="762000"/>
            <a:ext cx="54102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80000"/>
              </a:lnSpc>
            </a:pPr>
            <a:r>
              <a:rPr sz="3600" b="1">
                <a:solidFill>
                  <a:srgbClr val="FF0000"/>
                </a:solidFill>
              </a:rPr>
              <a:t>They come in a wide variety of shapes and forms,</a:t>
            </a:r>
          </a:p>
          <a:p>
            <a:pPr lvl="0">
              <a:lnSpc>
                <a:spcPct val="80000"/>
              </a:lnSpc>
            </a:pPr>
            <a:r>
              <a:rPr sz="3600" b="1">
                <a:solidFill>
                  <a:srgbClr val="FF0000"/>
                </a:solidFill>
              </a:rPr>
              <a:t> including free-swimming unicellular species, colonies, non-flagellate unicells, filaments, and more.</a:t>
            </a:r>
            <a:r>
              <a:rPr sz="24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0" y="-990600"/>
            <a:ext cx="8763000" cy="89154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4278" name="Picture 6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3048000" y="2809875"/>
            <a:ext cx="2847975" cy="404812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54274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/>
              <a:t>Three classes of the green algae</a:t>
            </a:r>
          </a:p>
        </p:txBody>
      </p:sp>
      <p:sp>
        <p:nvSpPr>
          <p:cNvPr id="54275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609600" indent="-609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990600" indent="-5334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371600" indent="-4572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752600" indent="-381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209800" indent="-381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buFontTx/>
              <a:buAutoNum type="arabicPeriod"/>
            </a:pPr>
            <a:r>
              <a:t>Chlorophyceae</a:t>
            </a:r>
          </a:p>
          <a:p>
            <a:pPr lvl="0">
              <a:buFontTx/>
              <a:buAutoNum type="arabicPeriod"/>
            </a:pPr>
            <a:r>
              <a:t>Ulcophycae</a:t>
            </a:r>
          </a:p>
          <a:p>
            <a:pPr lvl="0">
              <a:buFontTx/>
              <a:buAutoNum type="arabicPeriod"/>
            </a:pPr>
            <a:r>
              <a:t>Charophyceae</a:t>
            </a:r>
          </a:p>
          <a:p>
            <a:pPr lvl="0">
              <a:buNone/>
            </a:pPr>
            <a:endParaRPr/>
          </a:p>
        </p:txBody>
      </p:sp>
      <p:pic>
        <p:nvPicPr>
          <p:cNvPr id="54276" name="Picture 4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4529138" y="1219200"/>
            <a:ext cx="4614862" cy="346551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4277" name="Picture 5"/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0" y="3657600"/>
            <a:ext cx="3332163" cy="344805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Class Chlorophyceae</a:t>
            </a:r>
          </a:p>
        </p:txBody>
      </p:sp>
      <p:sp>
        <p:nvSpPr>
          <p:cNvPr id="5632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  <a:p>
            <a:endParaRPr/>
          </a:p>
        </p:txBody>
      </p:sp>
      <p:sp>
        <p:nvSpPr>
          <p:cNvPr id="56325" name="Text Box 5"/>
          <p:cNvSpPr txBox="1"/>
          <p:nvPr/>
        </p:nvSpPr>
        <p:spPr>
          <a:xfrm>
            <a:off x="381000" y="1600200"/>
            <a:ext cx="4283075" cy="44735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2400"/>
              <a:t>Mainly freshwater few marine</a:t>
            </a:r>
          </a:p>
          <a:p>
            <a:pPr lvl="0"/>
            <a:r>
              <a:rPr sz="2400"/>
              <a:t>Flagellated and nonflagellated unicellular</a:t>
            </a:r>
          </a:p>
          <a:p>
            <a:pPr lvl="0"/>
            <a:endParaRPr sz="2400"/>
          </a:p>
          <a:p>
            <a:pPr lvl="0"/>
            <a:endParaRPr sz="2400"/>
          </a:p>
          <a:p>
            <a:pPr lvl="0"/>
            <a:r>
              <a:rPr sz="2400"/>
              <a:t>Volvox</a:t>
            </a:r>
          </a:p>
          <a:p>
            <a:pPr lvl="0"/>
            <a:r>
              <a:rPr sz="2400"/>
              <a:t>Hollow sphere</a:t>
            </a:r>
          </a:p>
          <a:p>
            <a:pPr lvl="0"/>
            <a:r>
              <a:rPr sz="2400"/>
              <a:t>Biflagellate vegetative cells </a:t>
            </a:r>
          </a:p>
          <a:p>
            <a:pPr lvl="0"/>
            <a:r>
              <a:rPr sz="2400"/>
              <a:t>And nonflagellated reproductive </a:t>
            </a:r>
          </a:p>
          <a:p>
            <a:pPr lvl="0"/>
            <a:r>
              <a:rPr sz="2400"/>
              <a:t>cells</a:t>
            </a:r>
          </a:p>
          <a:p>
            <a:pPr lvl="0"/>
            <a:endParaRPr sz="2400"/>
          </a:p>
        </p:txBody>
      </p:sp>
      <p:pic>
        <p:nvPicPr>
          <p:cNvPr id="56326" name="Picture 6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6400800" y="4229100"/>
            <a:ext cx="2540000" cy="26289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6327" name="Picture 7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3733800" y="4572000"/>
            <a:ext cx="3048000" cy="22860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6328" name="Picture 8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5257800" y="1371600"/>
            <a:ext cx="3352800" cy="264795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Class Ulvophyceae</a:t>
            </a:r>
          </a:p>
        </p:txBody>
      </p:sp>
      <p:sp>
        <p:nvSpPr>
          <p:cNvPr id="5837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46482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Primarily marine some freshwater</a:t>
            </a:r>
          </a:p>
          <a:p>
            <a:pPr lvl="0"/>
            <a:r>
              <a:t>Filamentous of flat sheet of cells</a:t>
            </a:r>
          </a:p>
          <a:p>
            <a:pPr lvl="0"/>
            <a:r>
              <a:rPr i="1"/>
              <a:t>Cladophora</a:t>
            </a:r>
          </a:p>
          <a:p>
            <a:pPr lvl="0"/>
            <a:endParaRPr i="1"/>
          </a:p>
          <a:p>
            <a:pPr lvl="0"/>
            <a:endParaRPr i="1"/>
          </a:p>
          <a:p>
            <a:pPr lvl="0"/>
            <a:endParaRPr i="1"/>
          </a:p>
        </p:txBody>
      </p:sp>
      <p:pic>
        <p:nvPicPr>
          <p:cNvPr id="58374" name="Picture 6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724400" y="3200400"/>
            <a:ext cx="4419600" cy="331946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8375" name="Picture 7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533400" y="4267200"/>
            <a:ext cx="4495800" cy="29972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58376" name="Picture 8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5486400" y="1371600"/>
            <a:ext cx="3048000" cy="2011363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i="1"/>
              <a:t>Ulva- </a:t>
            </a:r>
            <a:r>
              <a:t>sea lettuce</a:t>
            </a:r>
          </a:p>
        </p:txBody>
      </p:sp>
      <p:pic>
        <p:nvPicPr>
          <p:cNvPr id="62468" name="Picture 4"/>
          <p:cNvPicPr>
            <a:picLocks noGrp="1" noChangeAspect="1"/>
          </p:cNvPicPr>
          <p:nvPr>
            <p:ph type="body" idx="4294967295"/>
          </p:nvPr>
        </p:nvPicPr>
        <p:blipFill>
          <a:blip r:embed="rId3" r:link="rId4"/>
          <a:stretch>
            <a:fillRect/>
          </a:stretch>
        </p:blipFill>
        <p:spPr>
          <a:xfrm>
            <a:off x="1066800" y="2438400"/>
            <a:ext cx="3111500" cy="39497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2469" name="Picture 5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5029200" y="1447800"/>
            <a:ext cx="3403600" cy="51054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Class Charophyceae</a:t>
            </a:r>
          </a:p>
        </p:txBody>
      </p:sp>
      <p:sp>
        <p:nvSpPr>
          <p:cNvPr id="6656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50292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</a:pPr>
            <a:r>
              <a:t>Resemble Bryophytes and Vascular plants</a:t>
            </a:r>
          </a:p>
          <a:p>
            <a:pPr lvl="0">
              <a:lnSpc>
                <a:spcPct val="90000"/>
              </a:lnSpc>
            </a:pPr>
            <a:r>
              <a:rPr i="1"/>
              <a:t>Spirogyra</a:t>
            </a:r>
          </a:p>
          <a:p>
            <a:pPr lvl="1">
              <a:lnSpc>
                <a:spcPct val="90000"/>
              </a:lnSpc>
            </a:pPr>
            <a:r>
              <a:t>Ribbon like chloroplast</a:t>
            </a:r>
          </a:p>
          <a:p>
            <a:pPr lvl="1">
              <a:lnSpc>
                <a:spcPct val="90000"/>
              </a:lnSpc>
            </a:pPr>
            <a:r>
              <a:t>No flagellated cells</a:t>
            </a:r>
          </a:p>
          <a:p>
            <a:pPr lvl="1">
              <a:lnSpc>
                <a:spcPct val="90000"/>
              </a:lnSpc>
            </a:pPr>
            <a:r>
              <a:t>Unbranched filamentous</a:t>
            </a:r>
          </a:p>
          <a:p>
            <a:pPr lvl="1">
              <a:lnSpc>
                <a:spcPct val="90000"/>
              </a:lnSpc>
            </a:pPr>
            <a:r>
              <a:t>Conjugation repro.</a:t>
            </a:r>
          </a:p>
          <a:p>
            <a:pPr lvl="1">
              <a:lnSpc>
                <a:spcPct val="90000"/>
              </a:lnSpc>
            </a:pPr>
            <a:r>
              <a:t>Frothy or slimy floating masses in freshwater</a:t>
            </a:r>
          </a:p>
          <a:p>
            <a:pPr lvl="1">
              <a:lnSpc>
                <a:spcPct val="90000"/>
              </a:lnSpc>
            </a:pPr>
            <a:endParaRPr/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7162800" y="990600"/>
            <a:ext cx="1714500" cy="287655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6565" name="Picture 5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5562600" y="4648200"/>
            <a:ext cx="3200400" cy="194468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6566" name="Picture 6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5257800" y="2667000"/>
            <a:ext cx="2841625" cy="197643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Physarum on agar">
            <a:hlinkClick r:id="rId3"/>
          </p:cNvPr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155575" y="46038"/>
            <a:ext cx="2486025" cy="284797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8704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b="1"/>
              <a:t>Plasmodial slime molds</a:t>
            </a:r>
            <a:r>
              <a:t> </a:t>
            </a:r>
          </a:p>
        </p:txBody>
      </p:sp>
      <p:pic>
        <p:nvPicPr>
          <p:cNvPr id="87047" name="Picture 7"/>
          <p:cNvPicPr/>
          <p:nvPr/>
        </p:nvPicPr>
        <p:blipFill>
          <a:blip r:embed="rId6" r:link="rId7"/>
          <a:stretch>
            <a:fillRect/>
          </a:stretch>
        </p:blipFill>
        <p:spPr>
          <a:xfrm>
            <a:off x="2895600" y="4724400"/>
            <a:ext cx="4114800" cy="27432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8704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2971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</a:pPr>
            <a:r>
              <a:t>basically enormous single cells with thousands of nuclei </a:t>
            </a:r>
          </a:p>
          <a:p>
            <a:pPr lvl="0">
              <a:lnSpc>
                <a:spcPct val="90000"/>
              </a:lnSpc>
            </a:pPr>
            <a:r>
              <a:t>cytoplasmic streaming </a:t>
            </a:r>
          </a:p>
          <a:p>
            <a:pPr lvl="0">
              <a:lnSpc>
                <a:spcPct val="90000"/>
              </a:lnSpc>
            </a:pPr>
            <a:endParaRPr sz="2400"/>
          </a:p>
          <a:p>
            <a:pPr lvl="0">
              <a:lnSpc>
                <a:spcPct val="90000"/>
              </a:lnSpc>
              <a:buNone/>
            </a:pPr>
            <a:r>
              <a:rPr sz="2400" b="1"/>
              <a:t>cellular slime molds</a:t>
            </a:r>
            <a:r>
              <a:rPr sz="2400"/>
              <a:t> spend most of their lives as separate single-celled amoeboid protists, but upon the release of a chemical signal, the individual cells aggregate into a great swarm</a:t>
            </a:r>
            <a:r>
              <a:t> 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04800" y="-609600"/>
            <a:ext cx="4800600" cy="336073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-685800" y="2514600"/>
            <a:ext cx="5435600" cy="43434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2819400" y="1905000"/>
            <a:ext cx="6264275" cy="72390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5867400" y="0"/>
            <a:ext cx="3276600" cy="32766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050" name="NotDefined 2"/>
          <p:cNvSpPr>
            <a:spLocks noGrp="1"/>
          </p:cNvSpPr>
          <p:nvPr>
            <p:ph type="ctrTitle"/>
          </p:nvPr>
        </p:nvSpPr>
        <p:spPr>
          <a:xfrm>
            <a:off x="1066800" y="1752600"/>
            <a:ext cx="7772400" cy="1470025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b="1">
                <a:solidFill>
                  <a:srgbClr val="FF0000"/>
                </a:solidFill>
              </a:rPr>
              <a:t>Ch. 16 Bryophytes</a:t>
            </a:r>
          </a:p>
        </p:txBody>
      </p:sp>
      <p:sp>
        <p:nvSpPr>
          <p:cNvPr id="2051" name="NotDefined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ln>
            <a:miter lim="800000"/>
          </a:ln>
        </p:spPr>
        <p:txBody>
          <a:bodyPr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algn="l">
              <a:buChar char="•"/>
            </a:pPr>
            <a:r>
              <a:rPr sz="3600" b="1">
                <a:solidFill>
                  <a:srgbClr val="FF9933"/>
                </a:solidFill>
              </a:rPr>
              <a:t>Liverworts</a:t>
            </a:r>
          </a:p>
          <a:p>
            <a:pPr lvl="0" algn="l">
              <a:buChar char="•"/>
            </a:pPr>
            <a:r>
              <a:rPr sz="3600" b="1">
                <a:solidFill>
                  <a:srgbClr val="FF9933"/>
                </a:solidFill>
              </a:rPr>
              <a:t>Hornworts</a:t>
            </a:r>
          </a:p>
          <a:p>
            <a:pPr lvl="0" algn="l">
              <a:buChar char="•"/>
            </a:pPr>
            <a:r>
              <a:rPr sz="3600" b="1">
                <a:solidFill>
                  <a:srgbClr val="FF9933"/>
                </a:solidFill>
              </a:rPr>
              <a:t>Mosses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/>
              <a:t>The Relationship of Bryophytes to Other Groups</a:t>
            </a:r>
          </a:p>
        </p:txBody>
      </p:sp>
      <p:sp>
        <p:nvSpPr>
          <p:cNvPr id="512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Transitional between the charophycean green algae (charophytes) and plants ( bryophytes and vascular plants)</a:t>
            </a:r>
          </a:p>
          <a:p>
            <a:pPr lvl="0"/>
            <a:r>
              <a:t>Both groups contain chloroplast  and well developed grana</a:t>
            </a:r>
          </a:p>
          <a:p>
            <a:pPr lvl="0"/>
            <a:r>
              <a:t>Both have motile cells that are asymmetrical with flagella that extend from the side rather than the end of the cell</a:t>
            </a:r>
          </a:p>
          <a:p>
            <a:endParaRPr/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9219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Like the rest of land Plants, bryophytes produce an embryo- embryophytes</a:t>
            </a:r>
          </a:p>
          <a:p>
            <a:pPr lvl="0"/>
            <a:r>
              <a:t>Evolved from green algae ancestors</a:t>
            </a:r>
          </a:p>
          <a:p>
            <a:pPr lvl="0"/>
            <a:r>
              <a:t>Related to charophytes</a:t>
            </a:r>
          </a:p>
          <a:p>
            <a:pPr lvl="0"/>
            <a:r>
              <a:t>Group of simple land plants</a:t>
            </a:r>
          </a:p>
          <a:p>
            <a:pPr lvl="0"/>
            <a:r>
              <a:t>Moist habitat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37088" y="228600"/>
            <a:ext cx="4233862" cy="6324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4339" name="Text Box 3"/>
          <p:cNvSpPr txBox="1"/>
          <p:nvPr/>
        </p:nvSpPr>
        <p:spPr>
          <a:xfrm>
            <a:off x="0" y="5260975"/>
            <a:ext cx="4500563" cy="176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12. Florideophyceae: Corallinales.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Hydrolithon farinosum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propagulen in diverse stadia (vegetatieve vermenigvuldiging).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 b="1"/>
              <a:t>Like other land plants, the Bryophytes:-</a:t>
            </a:r>
            <a:r>
              <a:rPr sz="4000"/>
              <a:t> </a:t>
            </a:r>
          </a:p>
        </p:txBody>
      </p:sp>
      <p:sp>
        <p:nvSpPr>
          <p:cNvPr id="11267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</a:pPr>
            <a:r>
              <a:t>have multicellular sex organs, i.e. the gametes are enclosed by a sterile jacket of cells </a:t>
            </a:r>
          </a:p>
          <a:p>
            <a:pPr lvl="0">
              <a:lnSpc>
                <a:spcPct val="90000"/>
              </a:lnSpc>
            </a:pPr>
            <a:r>
              <a:t>are parenchymatous, not filamentous </a:t>
            </a:r>
          </a:p>
          <a:p>
            <a:pPr lvl="0">
              <a:lnSpc>
                <a:spcPct val="90000"/>
              </a:lnSpc>
            </a:pPr>
            <a:r>
              <a:t>retain the zygote within the female sex organ and allow it to develop into an embryo there </a:t>
            </a:r>
          </a:p>
          <a:p>
            <a:pPr lvl="0">
              <a:lnSpc>
                <a:spcPct val="90000"/>
              </a:lnSpc>
            </a:pPr>
            <a:r>
              <a:t>have cutin (a cuticle) on the plant and spores 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b="1"/>
              <a:t>Bryophytes, in contrast,</a:t>
            </a:r>
          </a:p>
        </p:txBody>
      </p:sp>
      <p:sp>
        <p:nvSpPr>
          <p:cNvPr id="717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have no lignin usually </a:t>
            </a:r>
          </a:p>
          <a:p>
            <a:pPr lvl="0"/>
            <a:r>
              <a:t>are small, low-lying, (generally) moisture-loving plants </a:t>
            </a:r>
          </a:p>
          <a:p>
            <a:pPr lvl="0"/>
            <a:r>
              <a:t>have no roots, only filamentous rhizoids </a:t>
            </a:r>
          </a:p>
          <a:p>
            <a:pPr lvl="0">
              <a:buNone/>
            </a:pPr>
            <a:endParaRPr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 b="1"/>
              <a:t>THE ONLY LAND PLANTS WITH A DOMINANT GAMETOPHYTE!</a:t>
            </a:r>
          </a:p>
        </p:txBody>
      </p:sp>
      <p:sp>
        <p:nvSpPr>
          <p:cNvPr id="13315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b="1"/>
              <a:t> The sporophyte is parasitic on the gametophyte. This stems from the embryo being retained in the female sex organ of the gametophyte. </a:t>
            </a:r>
          </a:p>
          <a:p>
            <a:pPr lvl="0"/>
            <a:endParaRPr b="1"/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8913" y="138113"/>
            <a:ext cx="8764587" cy="6580187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84994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84995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  <p:sp>
        <p:nvSpPr>
          <p:cNvPr id="84997" name="Text Box 5"/>
          <p:cNvSpPr txBox="1"/>
          <p:nvPr/>
        </p:nvSpPr>
        <p:spPr>
          <a:xfrm>
            <a:off x="838200" y="6400800"/>
            <a:ext cx="30797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2400" b="1"/>
              <a:t>Borophyte life cycle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1741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t>As with the liverworts the plant that we commonly see is the gametophyte. It shows the beginnings of differentiation of stem and leaves - but no root like structures (rhizoids). </a:t>
            </a:r>
          </a:p>
          <a:p>
            <a:pPr lvl="0"/>
            <a:r>
              <a:t>Mosses may have rhizoids and these may be multicellular but they do little more than hold the plant down.</a:t>
            </a:r>
          </a:p>
          <a:p>
            <a:endParaRPr/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28600" y="0"/>
            <a:ext cx="8915400" cy="764222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560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>
                <a:solidFill>
                  <a:srgbClr val="FF9933"/>
                </a:solidFill>
              </a:rPr>
              <a:t>Ecology of mosses</a:t>
            </a:r>
          </a:p>
        </p:txBody>
      </p:sp>
      <p:sp>
        <p:nvSpPr>
          <p:cNvPr id="2560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b="1">
                <a:solidFill>
                  <a:srgbClr val="FF00FF"/>
                </a:solidFill>
              </a:rPr>
              <a:t>Mosses require abundant water for growth and reproduction. </a:t>
            </a:r>
          </a:p>
          <a:p>
            <a:pPr lvl="0"/>
            <a:r>
              <a:rPr b="1">
                <a:solidFill>
                  <a:srgbClr val="FF00FF"/>
                </a:solidFill>
              </a:rPr>
              <a:t>tolerate dry spells </a:t>
            </a:r>
          </a:p>
          <a:p>
            <a:pPr lvl="0"/>
            <a:r>
              <a:rPr b="1">
                <a:solidFill>
                  <a:srgbClr val="FF00FF"/>
                </a:solidFill>
              </a:rPr>
              <a:t>occupy 1% of the earth's surface (half the area of the USA).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 b="1"/>
              <a:t>There are 3 groups of Bryophytes;-</a:t>
            </a:r>
          </a:p>
        </p:txBody>
      </p:sp>
      <p:sp>
        <p:nvSpPr>
          <p:cNvPr id="2765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  <a:buNone/>
            </a:pPr>
            <a:endParaRPr sz="2400"/>
          </a:p>
          <a:p>
            <a:pPr lvl="0">
              <a:lnSpc>
                <a:spcPct val="90000"/>
              </a:lnSpc>
            </a:pPr>
            <a:r>
              <a:rPr sz="2400"/>
              <a:t> </a:t>
            </a:r>
            <a:r>
              <a:rPr sz="2400" b="1"/>
              <a:t>Mosses   </a:t>
            </a:r>
            <a:r>
              <a:rPr sz="2400"/>
              <a:t>(~10,000 species)  </a:t>
            </a:r>
          </a:p>
          <a:p>
            <a:pPr lvl="0">
              <a:lnSpc>
                <a:spcPct val="90000"/>
              </a:lnSpc>
            </a:pPr>
            <a:r>
              <a:rPr sz="2400" b="1"/>
              <a:t>Liverworts</a:t>
            </a:r>
            <a:r>
              <a:rPr sz="2400"/>
              <a:t>  </a:t>
            </a:r>
            <a:br>
              <a:rPr sz="2400"/>
            </a:br>
            <a:r>
              <a:rPr sz="2400"/>
              <a:t>Leafy liverworts      (4,000-6,000 species) - predominately tropical and poorly covered in most texts  </a:t>
            </a:r>
            <a:br>
              <a:rPr sz="2400"/>
            </a:br>
            <a:r>
              <a:rPr sz="2400"/>
              <a:t>Thallose liverworts  (~3,500 species) - these are further sub-divided into simple and complex thalloids  </a:t>
            </a:r>
          </a:p>
          <a:p>
            <a:pPr lvl="0">
              <a:lnSpc>
                <a:spcPct val="90000"/>
              </a:lnSpc>
            </a:pPr>
            <a:r>
              <a:rPr sz="2400" b="1"/>
              <a:t>Hornworts    </a:t>
            </a:r>
            <a:r>
              <a:rPr sz="2400"/>
              <a:t>(not covered in this course)  </a:t>
            </a:r>
            <a:br>
              <a:rPr sz="2400"/>
            </a:br>
            <a:endParaRPr sz="2400"/>
          </a:p>
          <a:p>
            <a:pPr lvl="0">
              <a:lnSpc>
                <a:spcPct val="90000"/>
              </a:lnSpc>
            </a:pPr>
            <a:endParaRPr sz="2400"/>
          </a:p>
          <a:p>
            <a:pPr lvl="0">
              <a:lnSpc>
                <a:spcPct val="90000"/>
              </a:lnSpc>
            </a:pPr>
            <a:r>
              <a:rPr sz="2400"/>
              <a:t> </a:t>
            </a:r>
            <a:r>
              <a:rPr sz="2400" b="1"/>
              <a:t>These are generally viewed as three monophyletic lineages emerging from the very earliest land plants.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b="1"/>
              <a:t>Liverworts (Hepaticophyta)</a:t>
            </a:r>
          </a:p>
        </p:txBody>
      </p:sp>
      <p:sp>
        <p:nvSpPr>
          <p:cNvPr id="44035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  <a:buNone/>
            </a:pPr>
            <a:r>
              <a:rPr sz="2400"/>
              <a:t>About 6000 species </a:t>
            </a:r>
          </a:p>
          <a:p>
            <a:pPr lvl="0">
              <a:lnSpc>
                <a:spcPct val="90000"/>
              </a:lnSpc>
            </a:pPr>
            <a:r>
              <a:rPr sz="2400"/>
              <a:t>Two growth forms - </a:t>
            </a:r>
            <a:r>
              <a:rPr sz="2400" b="1"/>
              <a:t>thallose</a:t>
            </a:r>
            <a:r>
              <a:rPr sz="2400"/>
              <a:t> and </a:t>
            </a:r>
            <a:r>
              <a:rPr sz="2400" b="1"/>
              <a:t>leafy</a:t>
            </a:r>
            <a:r>
              <a:rPr sz="2400"/>
              <a:t> </a:t>
            </a:r>
          </a:p>
          <a:p>
            <a:pPr lvl="0">
              <a:lnSpc>
                <a:spcPct val="90000"/>
              </a:lnSpc>
            </a:pPr>
            <a:r>
              <a:rPr sz="2400"/>
              <a:t>Liverwort leaf cells each containing two to five (grey) oil bodies (as well as numerous chloroplasts). </a:t>
            </a:r>
          </a:p>
          <a:p>
            <a:pPr lvl="0">
              <a:lnSpc>
                <a:spcPct val="90000"/>
              </a:lnSpc>
            </a:pPr>
            <a:r>
              <a:rPr sz="2400"/>
              <a:t>Absorb water and nutrients through entire surface </a:t>
            </a:r>
          </a:p>
          <a:p>
            <a:pPr lvl="0">
              <a:lnSpc>
                <a:spcPct val="90000"/>
              </a:lnSpc>
            </a:pPr>
            <a:r>
              <a:rPr sz="2400"/>
              <a:t>Form single celled </a:t>
            </a:r>
            <a:r>
              <a:rPr sz="2400" b="1"/>
              <a:t>rhizoids</a:t>
            </a:r>
            <a:r>
              <a:rPr sz="2400"/>
              <a:t> for attachment </a:t>
            </a:r>
          </a:p>
          <a:p>
            <a:pPr lvl="0">
              <a:lnSpc>
                <a:spcPct val="90000"/>
              </a:lnSpc>
            </a:pPr>
            <a:r>
              <a:rPr sz="2400"/>
              <a:t>Lack stomata, but contain </a:t>
            </a:r>
            <a:r>
              <a:rPr sz="2400" b="1"/>
              <a:t>air pores</a:t>
            </a:r>
            <a:r>
              <a:rPr sz="2400"/>
              <a:t> that remain open </a:t>
            </a:r>
          </a:p>
          <a:p>
            <a:pPr lvl="0">
              <a:lnSpc>
                <a:spcPct val="90000"/>
              </a:lnSpc>
            </a:pPr>
            <a:r>
              <a:rPr sz="2400"/>
              <a:t>"Basal" group of plants, probably most like plant ancestors </a:t>
            </a:r>
          </a:p>
          <a:p>
            <a:pPr lvl="0">
              <a:lnSpc>
                <a:spcPct val="90000"/>
              </a:lnSpc>
            </a:pPr>
            <a:endParaRPr sz="2400"/>
          </a:p>
          <a:p>
            <a:pPr lvl="0">
              <a:lnSpc>
                <a:spcPct val="90000"/>
              </a:lnSpc>
            </a:pPr>
            <a:endParaRPr sz="2400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876800" y="1447800"/>
            <a:ext cx="4267200" cy="471487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969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800" b="1">
                <a:solidFill>
                  <a:srgbClr val="FF0000"/>
                </a:solidFill>
              </a:rPr>
              <a:t>Marchantia -</a:t>
            </a:r>
          </a:p>
        </p:txBody>
      </p:sp>
      <p:sp>
        <p:nvSpPr>
          <p:cNvPr id="29699" name="NotDefined 3"/>
          <p:cNvSpPr>
            <a:spLocks noGrp="1"/>
          </p:cNvSpPr>
          <p:nvPr>
            <p:ph type="body" idx="4294967295"/>
          </p:nvPr>
        </p:nvSpPr>
        <p:spPr>
          <a:xfrm>
            <a:off x="0" y="1524000"/>
            <a:ext cx="5029200" cy="45720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90000"/>
              </a:lnSpc>
            </a:pPr>
            <a:r>
              <a:rPr b="1">
                <a:solidFill>
                  <a:schemeClr val="accent2"/>
                </a:solidFill>
              </a:rPr>
              <a:t>common thallose liverwort, reproduces asexually by formation of gemmae </a:t>
            </a:r>
          </a:p>
          <a:p>
            <a:pPr lvl="0">
              <a:lnSpc>
                <a:spcPct val="90000"/>
              </a:lnSpc>
            </a:pPr>
            <a:r>
              <a:rPr b="1">
                <a:solidFill>
                  <a:schemeClr val="accent2"/>
                </a:solidFill>
              </a:rPr>
              <a:t>Sporophyte usually small and short-lived </a:t>
            </a:r>
          </a:p>
          <a:p>
            <a:pPr lvl="0">
              <a:lnSpc>
                <a:spcPct val="90000"/>
              </a:lnSpc>
            </a:pPr>
            <a:r>
              <a:rPr b="1">
                <a:solidFill>
                  <a:schemeClr val="accent2"/>
                </a:solidFill>
              </a:rPr>
              <a:t>Spore dispersal facilitated by elaters (hygroscopic cells)</a:t>
            </a:r>
            <a:r>
              <a:rPr b="1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70659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70661" name="Text Box 5"/>
          <p:cNvSpPr txBox="1"/>
          <p:nvPr/>
        </p:nvSpPr>
        <p:spPr>
          <a:xfrm>
            <a:off x="2803525" y="1284288"/>
            <a:ext cx="3963988" cy="519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2800" b="1">
                <a:solidFill>
                  <a:srgbClr val="FF00FF"/>
                </a:solidFill>
              </a:rPr>
              <a:t>Marchantia Liverworts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55650" y="228600"/>
            <a:ext cx="7847013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5363" name="Text Box 3"/>
          <p:cNvSpPr txBox="1"/>
          <p:nvPr/>
        </p:nvSpPr>
        <p:spPr>
          <a:xfrm>
            <a:off x="250825" y="5805488"/>
            <a:ext cx="889317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13. Florideophyceae: Corallinales. Gelede vertegenwoordigers: links: </a:t>
            </a:r>
            <a:r>
              <a:rPr sz="2000" i="1">
                <a:latin typeface="New York" charset="0"/>
                <a:ea typeface="Times New Roman" pitchFamily="18" charset="0"/>
              </a:rPr>
              <a:t>Corallina officinalis</a:t>
            </a:r>
            <a:r>
              <a:rPr sz="2000">
                <a:latin typeface="New York" charset="0"/>
                <a:ea typeface="Times New Roman" pitchFamily="18" charset="0"/>
              </a:rPr>
              <a:t>, rechts: </a:t>
            </a:r>
            <a:r>
              <a:rPr sz="2000" i="1">
                <a:latin typeface="New York" charset="0"/>
                <a:ea typeface="Times New Roman" pitchFamily="18" charset="0"/>
              </a:rPr>
              <a:t>Cheilosporum sagittatum</a:t>
            </a:r>
            <a:r>
              <a:rPr sz="2000">
                <a:latin typeface="New York" charset="0"/>
                <a:ea typeface="Times New Roman" pitchFamily="18" charset="0"/>
              </a:rPr>
              <a:t> (Australië).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endParaRPr/>
          </a:p>
        </p:txBody>
      </p:sp>
      <p:sp>
        <p:nvSpPr>
          <p:cNvPr id="72707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  <p:pic>
        <p:nvPicPr>
          <p:cNvPr id="72708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19063" y="93663"/>
            <a:ext cx="9024937" cy="6764337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72709" name="Picture 5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4730750" y="2209800"/>
            <a:ext cx="4413250" cy="5053013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72710" name="Text Box 6"/>
          <p:cNvSpPr txBox="1"/>
          <p:nvPr/>
        </p:nvSpPr>
        <p:spPr>
          <a:xfrm>
            <a:off x="822325" y="1616075"/>
            <a:ext cx="2687638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3200">
                <a:solidFill>
                  <a:srgbClr val="FF0000"/>
                </a:solidFill>
              </a:rPr>
              <a:t>Gemma Cups</a:t>
            </a:r>
          </a:p>
        </p:txBody>
      </p:sp>
      <p:sp>
        <p:nvSpPr>
          <p:cNvPr id="72711" name="Text Box 7"/>
          <p:cNvSpPr txBox="1"/>
          <p:nvPr/>
        </p:nvSpPr>
        <p:spPr>
          <a:xfrm>
            <a:off x="4876800" y="4038600"/>
            <a:ext cx="4098925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/>
            <a:r>
              <a:rPr sz="2400">
                <a:solidFill>
                  <a:srgbClr val="FF0000"/>
                </a:solidFill>
              </a:rPr>
              <a:t>Gametophytes of Marchantia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b="1"/>
              <a:t>Mosses (Bryophyta)</a:t>
            </a:r>
            <a:r>
              <a:t> </a:t>
            </a:r>
          </a:p>
        </p:txBody>
      </p:sp>
      <p:sp>
        <p:nvSpPr>
          <p:cNvPr id="46083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80000"/>
              </a:lnSpc>
              <a:buNone/>
            </a:pPr>
            <a:r>
              <a:rPr sz="1800"/>
              <a:t>Large group of plants - about 14,000 species </a:t>
            </a:r>
          </a:p>
          <a:p>
            <a:pPr lvl="0">
              <a:lnSpc>
                <a:spcPct val="80000"/>
              </a:lnSpc>
            </a:pPr>
            <a:r>
              <a:rPr sz="1800"/>
              <a:t>All are “leafy”, often with midvein </a:t>
            </a:r>
          </a:p>
          <a:p>
            <a:pPr lvl="0">
              <a:lnSpc>
                <a:spcPct val="80000"/>
              </a:lnSpc>
            </a:pPr>
            <a:r>
              <a:rPr sz="1800"/>
              <a:t>Produce multicellular </a:t>
            </a:r>
            <a:r>
              <a:rPr sz="1800" b="1"/>
              <a:t>rhizoids</a:t>
            </a:r>
            <a:r>
              <a:rPr sz="1800"/>
              <a:t> </a:t>
            </a:r>
          </a:p>
          <a:p>
            <a:pPr lvl="0">
              <a:lnSpc>
                <a:spcPct val="80000"/>
              </a:lnSpc>
            </a:pPr>
            <a:r>
              <a:rPr sz="1800"/>
              <a:t>Many produce </a:t>
            </a:r>
            <a:r>
              <a:rPr sz="1800" b="1"/>
              <a:t>stomata</a:t>
            </a:r>
            <a:r>
              <a:rPr sz="1800"/>
              <a:t> on sporophytes </a:t>
            </a:r>
          </a:p>
          <a:p>
            <a:pPr lvl="0">
              <a:lnSpc>
                <a:spcPct val="80000"/>
              </a:lnSpc>
            </a:pPr>
            <a:r>
              <a:rPr sz="1800"/>
              <a:t>Typically </a:t>
            </a:r>
            <a:r>
              <a:rPr sz="1800" b="1"/>
              <a:t>dioecious</a:t>
            </a:r>
            <a:r>
              <a:rPr sz="1800"/>
              <a:t> (separate male and female gametophytes) </a:t>
            </a:r>
          </a:p>
          <a:p>
            <a:pPr lvl="0">
              <a:lnSpc>
                <a:spcPct val="80000"/>
              </a:lnSpc>
            </a:pPr>
            <a:r>
              <a:rPr sz="1800"/>
              <a:t>Unbranched sporophyte with single terminal sporangium known as a </a:t>
            </a:r>
            <a:r>
              <a:rPr sz="1800" b="1"/>
              <a:t>capsule</a:t>
            </a:r>
            <a:r>
              <a:rPr sz="1800"/>
              <a:t> borne on an elongated stalk called a </a:t>
            </a:r>
            <a:r>
              <a:rPr sz="1800" b="1"/>
              <a:t>seta</a:t>
            </a:r>
            <a:r>
              <a:rPr sz="1800"/>
              <a:t> </a:t>
            </a:r>
          </a:p>
          <a:p>
            <a:pPr lvl="0">
              <a:lnSpc>
                <a:spcPct val="80000"/>
              </a:lnSpc>
            </a:pPr>
            <a:r>
              <a:rPr sz="1800"/>
              <a:t>The </a:t>
            </a:r>
            <a:r>
              <a:rPr sz="1800" b="1"/>
              <a:t>calyptra</a:t>
            </a:r>
            <a:r>
              <a:rPr sz="1800"/>
              <a:t> (gametophytic tissue) comes off and the capsule lid, the </a:t>
            </a:r>
            <a:r>
              <a:rPr sz="1800" b="1"/>
              <a:t>operculum</a:t>
            </a:r>
            <a:r>
              <a:rPr sz="1800"/>
              <a:t>, bursts off. A ring of teeth, the </a:t>
            </a:r>
            <a:r>
              <a:rPr sz="1800" b="1"/>
              <a:t>peristome</a:t>
            </a:r>
            <a:r>
              <a:rPr sz="1800"/>
              <a:t>, is hygroscopic and aids in spore dispersal. Each capsule may contain up to 50 million spores. </a:t>
            </a:r>
          </a:p>
          <a:p>
            <a:pPr lvl="0">
              <a:lnSpc>
                <a:spcPct val="80000"/>
              </a:lnSpc>
            </a:pPr>
            <a:r>
              <a:rPr sz="1800"/>
              <a:t>Spores germinate to form a filamentous </a:t>
            </a:r>
            <a:r>
              <a:rPr sz="1800" b="1"/>
              <a:t>protonema</a:t>
            </a:r>
            <a:r>
              <a:rPr sz="1800"/>
              <a:t> </a:t>
            </a:r>
          </a:p>
          <a:p>
            <a:pPr lvl="0">
              <a:lnSpc>
                <a:spcPct val="80000"/>
              </a:lnSpc>
            </a:pPr>
            <a:r>
              <a:rPr sz="1800"/>
              <a:t>Many mosses have primitive conducting cells: </a:t>
            </a:r>
            <a:br>
              <a:rPr sz="1800"/>
            </a:br>
            <a:r>
              <a:rPr sz="1800"/>
              <a:t>    </a:t>
            </a:r>
            <a:r>
              <a:rPr sz="1800" b="1"/>
              <a:t>Hydroids</a:t>
            </a:r>
            <a:r>
              <a:rPr sz="1800"/>
              <a:t> - water conducting cells </a:t>
            </a:r>
            <a:br>
              <a:rPr sz="1800"/>
            </a:br>
            <a:r>
              <a:rPr sz="1800"/>
              <a:t>    </a:t>
            </a:r>
            <a:r>
              <a:rPr sz="1800" b="1"/>
              <a:t>Leptoids</a:t>
            </a:r>
            <a:r>
              <a:rPr sz="1800"/>
              <a:t> - sap conducting cells </a:t>
            </a:r>
            <a:br>
              <a:rPr sz="1800"/>
            </a:br>
            <a:r>
              <a:rPr sz="1800"/>
              <a:t>It is unclear wheter hydroids and leptoids are </a:t>
            </a:r>
            <a:r>
              <a:rPr sz="1800" b="1"/>
              <a:t>homologous</a:t>
            </a:r>
            <a:r>
              <a:rPr sz="1800"/>
              <a:t> or </a:t>
            </a:r>
            <a:r>
              <a:rPr sz="1800" b="1"/>
              <a:t>analogous</a:t>
            </a:r>
            <a:r>
              <a:rPr sz="1800"/>
              <a:t> to the xylem and phloem of vascular plants </a:t>
            </a:r>
          </a:p>
          <a:p>
            <a:pPr lvl="0">
              <a:lnSpc>
                <a:spcPct val="80000"/>
              </a:lnSpc>
            </a:pPr>
            <a:endParaRPr sz="1800"/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/>
              <a:t>Mosses and leafy liverworts can be confused. </a:t>
            </a:r>
          </a:p>
        </p:txBody>
      </p:sp>
      <p:sp>
        <p:nvSpPr>
          <p:cNvPr id="33795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80000"/>
              </a:lnSpc>
            </a:pPr>
            <a:r>
              <a:rPr sz="2000"/>
              <a:t>Leaves of leafy liverworts never have a mid-rib (unlike those of most mosses). </a:t>
            </a:r>
          </a:p>
          <a:p>
            <a:pPr lvl="0">
              <a:lnSpc>
                <a:spcPct val="80000"/>
              </a:lnSpc>
            </a:pPr>
            <a:r>
              <a:rPr sz="2000"/>
              <a:t>Mosses have multicellular rhizoids vs. the unicellular rhizoids of liverworts </a:t>
            </a:r>
          </a:p>
          <a:p>
            <a:pPr lvl="0">
              <a:lnSpc>
                <a:spcPct val="80000"/>
              </a:lnSpc>
            </a:pPr>
            <a:r>
              <a:rPr sz="2000"/>
              <a:t>The capsules are quite different, as we will see </a:t>
            </a:r>
          </a:p>
          <a:p>
            <a:pPr lvl="0">
              <a:lnSpc>
                <a:spcPct val="80000"/>
              </a:lnSpc>
            </a:pPr>
            <a:r>
              <a:rPr sz="2000"/>
              <a:t>Moss leaves are of equal size and spirally arranged while the main leaves of liverworts are arranged in one plane on either side of the stem with a third row of smaller leaves on the underside of the stem. </a:t>
            </a:r>
          </a:p>
          <a:p>
            <a:pPr lvl="0">
              <a:lnSpc>
                <a:spcPct val="80000"/>
              </a:lnSpc>
            </a:pPr>
            <a:r>
              <a:rPr sz="2000"/>
              <a:t>Moss leaves are never lobed </a:t>
            </a:r>
          </a:p>
          <a:p>
            <a:pPr lvl="0">
              <a:lnSpc>
                <a:spcPct val="80000"/>
              </a:lnSpc>
            </a:pPr>
            <a:r>
              <a:rPr sz="2000"/>
              <a:t>Oil bodies occur in the leaves of 90% of liverworts, but are absent from moss leaves.</a:t>
            </a:r>
            <a:br>
              <a:rPr sz="2000"/>
            </a:br>
            <a:r>
              <a:rPr sz="2000"/>
              <a:t/>
            </a:r>
            <a:br>
              <a:rPr sz="2000"/>
            </a:br>
            <a:endParaRPr sz="2000"/>
          </a:p>
          <a:p>
            <a:pPr lvl="0">
              <a:lnSpc>
                <a:spcPct val="80000"/>
              </a:lnSpc>
            </a:pPr>
            <a:endParaRPr sz="2000"/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Mosses: phylum Bryophyta</a:t>
            </a:r>
          </a:p>
        </p:txBody>
      </p:sp>
      <p:sp>
        <p:nvSpPr>
          <p:cNvPr id="39939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441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lnSpc>
                <a:spcPct val="80000"/>
              </a:lnSpc>
            </a:pPr>
            <a:r>
              <a:rPr sz="1800"/>
              <a:t>Peat mosses </a:t>
            </a:r>
            <a:r>
              <a:rPr sz="1800" i="1"/>
              <a:t>Sphagnum</a:t>
            </a:r>
          </a:p>
          <a:p>
            <a:pPr lvl="0">
              <a:lnSpc>
                <a:spcPct val="80000"/>
              </a:lnSpc>
            </a:pPr>
            <a:r>
              <a:rPr sz="1800"/>
              <a:t>ecologically important</a:t>
            </a:r>
          </a:p>
          <a:p>
            <a:pPr lvl="0">
              <a:lnSpc>
                <a:spcPct val="80000"/>
              </a:lnSpc>
            </a:pPr>
            <a:r>
              <a:rPr sz="1800"/>
              <a:t>It grows in dense populations that form </a:t>
            </a:r>
            <a:r>
              <a:rPr sz="1800" b="1"/>
              <a:t>peatlands</a:t>
            </a:r>
            <a:r>
              <a:rPr sz="1800"/>
              <a:t>, a wetland habitat that occupies 1% of the earth's surface. </a:t>
            </a:r>
          </a:p>
          <a:p>
            <a:pPr lvl="0">
              <a:lnSpc>
                <a:spcPct val="80000"/>
              </a:lnSpc>
            </a:pPr>
            <a:r>
              <a:rPr sz="1800"/>
              <a:t>Hydrological significance, since it can hold up to 20 times its weight in water- commercially useful material in horticulture </a:t>
            </a:r>
          </a:p>
          <a:p>
            <a:pPr lvl="0">
              <a:lnSpc>
                <a:spcPct val="80000"/>
              </a:lnSpc>
            </a:pPr>
            <a:r>
              <a:rPr sz="1800"/>
              <a:t>Global carbon cycle “carbon sink”</a:t>
            </a:r>
          </a:p>
          <a:p>
            <a:pPr lvl="0">
              <a:lnSpc>
                <a:spcPct val="80000"/>
              </a:lnSpc>
            </a:pPr>
            <a:r>
              <a:rPr sz="1800"/>
              <a:t>400 billion tons of organic carbon stored </a:t>
            </a:r>
          </a:p>
          <a:p>
            <a:pPr lvl="0">
              <a:lnSpc>
                <a:spcPct val="80000"/>
              </a:lnSpc>
            </a:pPr>
            <a:r>
              <a:rPr sz="1800"/>
              <a:t>global warming will convert into a "carbon source“</a:t>
            </a:r>
          </a:p>
          <a:p>
            <a:pPr lvl="0">
              <a:lnSpc>
                <a:spcPct val="80000"/>
              </a:lnSpc>
            </a:pPr>
            <a:r>
              <a:rPr sz="1800"/>
              <a:t>accelerate global warming. </a:t>
            </a:r>
            <a:br>
              <a:rPr sz="1800"/>
            </a:br>
            <a:endParaRPr sz="1800"/>
          </a:p>
        </p:txBody>
      </p:sp>
      <p:pic>
        <p:nvPicPr>
          <p:cNvPr id="39940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800600" y="1447800"/>
            <a:ext cx="3829050" cy="46482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rPr sz="4000"/>
              <a:t>Hornworts: Phylum anthocerophyta</a:t>
            </a:r>
          </a:p>
        </p:txBody>
      </p:sp>
      <p:sp>
        <p:nvSpPr>
          <p:cNvPr id="3789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>
              <a:buNone/>
            </a:pPr>
            <a:r>
              <a:rPr sz="2800"/>
              <a:t>Small taxon (less than 100 species) </a:t>
            </a:r>
          </a:p>
          <a:p>
            <a:pPr lvl="0"/>
            <a:r>
              <a:rPr sz="2800"/>
              <a:t>Tall, narrow sporophytes with </a:t>
            </a:r>
            <a:r>
              <a:rPr sz="2800" b="1"/>
              <a:t>indeterminate growth</a:t>
            </a:r>
            <a:r>
              <a:rPr sz="2800"/>
              <a:t> </a:t>
            </a:r>
          </a:p>
          <a:p>
            <a:pPr lvl="0"/>
            <a:r>
              <a:rPr sz="2800" b="1"/>
              <a:t>Intercalary (basal) meristem</a:t>
            </a:r>
            <a:r>
              <a:rPr sz="2800"/>
              <a:t> in sporophyte </a:t>
            </a:r>
          </a:p>
          <a:p>
            <a:pPr lvl="0"/>
            <a:r>
              <a:rPr sz="2800"/>
              <a:t>Form symbiotic associations with cyanobacteria </a:t>
            </a:r>
          </a:p>
          <a:p>
            <a:pPr lvl="0"/>
            <a:r>
              <a:rPr sz="2800"/>
              <a:t>Single chloroplast per cell (important taxonomic character) </a:t>
            </a:r>
          </a:p>
          <a:p>
            <a:pPr lvl="0"/>
            <a:r>
              <a:rPr sz="2800"/>
              <a:t>Spores have </a:t>
            </a:r>
            <a:r>
              <a:rPr sz="2800" b="1"/>
              <a:t>pseudoelaters</a:t>
            </a:r>
            <a:r>
              <a:rPr sz="2800"/>
              <a:t> </a:t>
            </a:r>
          </a:p>
          <a:p>
            <a:pPr lvl="0"/>
            <a:r>
              <a:rPr sz="2800"/>
              <a:t>Have well-defined </a:t>
            </a:r>
            <a:r>
              <a:rPr sz="2800" b="1"/>
              <a:t>stomata</a:t>
            </a:r>
            <a:r>
              <a:rPr sz="2800"/>
              <a:t> </a:t>
            </a:r>
          </a:p>
          <a:p>
            <a:pPr lvl="0"/>
            <a:endParaRPr sz="2800"/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Hornwort</a:t>
            </a:r>
          </a:p>
        </p:txBody>
      </p:sp>
      <p:sp>
        <p:nvSpPr>
          <p:cNvPr id="78851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  <p:pic>
        <p:nvPicPr>
          <p:cNvPr id="78852" name="Picture 4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57200" y="2057400"/>
            <a:ext cx="5435600" cy="43434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78853" name="Picture 5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4919663" y="2286000"/>
            <a:ext cx="4224337" cy="3724275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Hornwort young</a:t>
            </a:r>
          </a:p>
        </p:txBody>
      </p:sp>
      <p:sp>
        <p:nvSpPr>
          <p:cNvPr id="80899" name="NotDefined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endParaRPr/>
          </a:p>
        </p:txBody>
      </p:sp>
      <p:pic>
        <p:nvPicPr>
          <p:cNvPr id="80901" name="Picture 5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685800" y="1371600"/>
            <a:ext cx="7620000" cy="524668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otDefined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Arial"/>
              </a:defRPr>
            </a:lvl1pPr>
          </a:lstStyle>
          <a:p>
            <a:pPr lvl="0"/>
            <a:r>
              <a:t>Hornwort old</a:t>
            </a:r>
          </a:p>
        </p:txBody>
      </p:sp>
      <p:pic>
        <p:nvPicPr>
          <p:cNvPr id="82948" name="Picture 4"/>
          <p:cNvPicPr>
            <a:picLocks noGrp="1" noChangeAspect="1"/>
          </p:cNvPicPr>
          <p:nvPr>
            <p:ph type="body" idx="4294967295"/>
          </p:nvPr>
        </p:nvPicPr>
        <p:blipFill>
          <a:blip r:embed="rId3" r:link="rId4"/>
          <a:stretch>
            <a:fillRect/>
          </a:stretch>
        </p:blipFill>
        <p:spPr>
          <a:xfrm>
            <a:off x="1143000" y="1295400"/>
            <a:ext cx="6629400" cy="57912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5400"/>
              <a:t>Reproduction</a:t>
            </a:r>
            <a:endParaRPr lang="en-CA" altLang="en-US" sz="5400"/>
          </a:p>
        </p:txBody>
      </p:sp>
      <p:sp>
        <p:nvSpPr>
          <p:cNvPr id="2051" name="Rectangle 16"/>
          <p:cNvSpPr>
            <a:spLocks noGrp="1"/>
          </p:cNvSpPr>
          <p:nvPr>
            <p:ph type="body" sz="half" idx="4294967295"/>
          </p:nvPr>
        </p:nvSpPr>
        <p:spPr>
          <a:xfrm>
            <a:off x="304800" y="2027238"/>
            <a:ext cx="4038600" cy="4525962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rgbClr val="FFFF00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t>Asexual Reproduction</a:t>
            </a:r>
          </a:p>
          <a:p>
            <a:pPr lvl="1" eaLnBrk="1" hangingPunct="1"/>
            <a:r>
              <a:t>involves only </a:t>
            </a:r>
            <a:r>
              <a:rPr>
                <a:solidFill>
                  <a:srgbClr val="FF00FF"/>
                </a:solidFill>
              </a:rPr>
              <a:t>1</a:t>
            </a:r>
            <a:r>
              <a:t> parent</a:t>
            </a:r>
          </a:p>
          <a:p>
            <a:pPr lvl="1" eaLnBrk="1" hangingPunct="1"/>
            <a:r>
              <a:t>offspring </a:t>
            </a:r>
            <a:r>
              <a:rPr>
                <a:solidFill>
                  <a:srgbClr val="FF00FF"/>
                </a:solidFill>
              </a:rPr>
              <a:t>genetically identical</a:t>
            </a:r>
            <a:r>
              <a:t> to parent</a:t>
            </a:r>
          </a:p>
          <a:p>
            <a:pPr lvl="1" eaLnBrk="1" hangingPunct="1"/>
            <a:r>
              <a:t>involves regular </a:t>
            </a:r>
            <a:r>
              <a:rPr>
                <a:solidFill>
                  <a:srgbClr val="FF00FF"/>
                </a:solidFill>
              </a:rPr>
              <a:t>body cells</a:t>
            </a:r>
          </a:p>
          <a:p>
            <a:pPr lvl="1" eaLnBrk="1" hangingPunct="1"/>
            <a:r>
              <a:t>its </a:t>
            </a:r>
            <a:r>
              <a:rPr>
                <a:solidFill>
                  <a:srgbClr val="FF00FF"/>
                </a:solidFill>
              </a:rPr>
              <a:t>quick</a:t>
            </a:r>
            <a:r>
              <a:t> </a:t>
            </a:r>
          </a:p>
          <a:p>
            <a:pPr lvl="1" eaLnBrk="1" hangingPunct="1"/>
            <a:endParaRPr/>
          </a:p>
          <a:p>
            <a:pPr lvl="0" eaLnBrk="1" hangingPunct="1"/>
            <a:endParaRPr/>
          </a:p>
          <a:p>
            <a:pPr lvl="1" eaLnBrk="1" hangingPunct="1"/>
            <a:endParaRPr lang="en-CA" altLang="en-US"/>
          </a:p>
        </p:txBody>
      </p:sp>
      <p:sp>
        <p:nvSpPr>
          <p:cNvPr id="2052" name="Rectangle 18"/>
          <p:cNvSpPr>
            <a:spLocks noGrp="1"/>
          </p:cNvSpPr>
          <p:nvPr>
            <p:ph type="body" sz="half" idx="4294967295"/>
          </p:nvPr>
        </p:nvSpPr>
        <p:spPr>
          <a:xfrm>
            <a:off x="4648200" y="2027238"/>
            <a:ext cx="4038600" cy="4525962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rgbClr val="FFFF00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t>Sexual Reproduction</a:t>
            </a:r>
          </a:p>
          <a:p>
            <a:pPr lvl="1" eaLnBrk="1" hangingPunct="1"/>
            <a:r>
              <a:t>involves </a:t>
            </a:r>
            <a:r>
              <a:rPr>
                <a:solidFill>
                  <a:srgbClr val="FF00FF"/>
                </a:solidFill>
              </a:rPr>
              <a:t>2</a:t>
            </a:r>
            <a:r>
              <a:t> parents</a:t>
            </a:r>
          </a:p>
          <a:p>
            <a:pPr lvl="1" eaLnBrk="1" hangingPunct="1"/>
            <a:r>
              <a:t>offspring </a:t>
            </a:r>
            <a:r>
              <a:rPr>
                <a:solidFill>
                  <a:srgbClr val="FF00FF"/>
                </a:solidFill>
              </a:rPr>
              <a:t>genetic mix</a:t>
            </a:r>
            <a:r>
              <a:t> of both parents</a:t>
            </a:r>
          </a:p>
          <a:p>
            <a:pPr lvl="1" eaLnBrk="1" hangingPunct="1"/>
            <a:r>
              <a:t>involves specialized </a:t>
            </a:r>
            <a:r>
              <a:rPr>
                <a:solidFill>
                  <a:srgbClr val="FF00FF"/>
                </a:solidFill>
              </a:rPr>
              <a:t>sex cells</a:t>
            </a:r>
          </a:p>
          <a:p>
            <a:pPr lvl="1" eaLnBrk="1" hangingPunct="1"/>
            <a:r>
              <a:t>its </a:t>
            </a:r>
            <a:r>
              <a:rPr>
                <a:solidFill>
                  <a:srgbClr val="FF00FF"/>
                </a:solidFill>
              </a:rPr>
              <a:t>slow</a:t>
            </a:r>
            <a:endParaRPr lang="en-CA" altLang="en-US">
              <a:solidFill>
                <a:srgbClr val="FF00FF"/>
              </a:solidFill>
            </a:endParaRPr>
          </a:p>
        </p:txBody>
      </p:sp>
      <p:pic>
        <p:nvPicPr>
          <p:cNvPr id="2053" name="Picture 19" descr="MC900433865[1]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257800"/>
            <a:ext cx="990600" cy="9906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54" name="Text Box 20"/>
          <p:cNvSpPr txBox="1"/>
          <p:nvPr/>
        </p:nvSpPr>
        <p:spPr>
          <a:xfrm>
            <a:off x="4114800" y="6172200"/>
            <a:ext cx="838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t>1:21</a:t>
            </a:r>
            <a:endParaRPr lang="en-CA" altLang="en-US"/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Asexual Reproduction</a:t>
            </a:r>
            <a:endParaRPr lang="en-CA" altLang="en-US"/>
          </a:p>
        </p:txBody>
      </p:sp>
      <p:sp>
        <p:nvSpPr>
          <p:cNvPr id="307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t>Binary fission</a:t>
            </a:r>
          </a:p>
          <a:p>
            <a:pPr lvl="1" eaLnBrk="1" hangingPunct="1">
              <a:lnSpc>
                <a:spcPct val="90000"/>
              </a:lnSpc>
            </a:pPr>
            <a:r>
              <a:t>happens in bacteria, amoeba, some algae</a:t>
            </a:r>
          </a:p>
          <a:p>
            <a:pPr lvl="1" eaLnBrk="1" hangingPunct="1">
              <a:lnSpc>
                <a:spcPct val="90000"/>
              </a:lnSpc>
            </a:pPr>
            <a:r>
              <a:t>one parent cell splits into 2 identical daughter cells</a:t>
            </a:r>
          </a:p>
          <a:p>
            <a:pPr lvl="0" eaLnBrk="1" hangingPunct="1">
              <a:lnSpc>
                <a:spcPct val="90000"/>
              </a:lnSpc>
            </a:pPr>
            <a:r>
              <a:t>Budding</a:t>
            </a:r>
          </a:p>
          <a:p>
            <a:pPr lvl="1" eaLnBrk="1" hangingPunct="1">
              <a:lnSpc>
                <a:spcPct val="90000"/>
              </a:lnSpc>
            </a:pPr>
            <a:r>
              <a:t>happens in yeast, hydra, corals</a:t>
            </a:r>
          </a:p>
          <a:p>
            <a:pPr lvl="1" eaLnBrk="1" hangingPunct="1">
              <a:lnSpc>
                <a:spcPct val="90000"/>
              </a:lnSpc>
            </a:pPr>
            <a:r>
              <a:t>parent produces a bud</a:t>
            </a:r>
          </a:p>
          <a:p>
            <a:pPr lvl="1" eaLnBrk="1" hangingPunct="1">
              <a:lnSpc>
                <a:spcPct val="90000"/>
              </a:lnSpc>
            </a:pPr>
            <a:r>
              <a:t>bud gets detached and develops into offspring which is identical to parent</a:t>
            </a:r>
          </a:p>
          <a:p>
            <a:pPr lvl="1" eaLnBrk="1" hangingPunct="1">
              <a:lnSpc>
                <a:spcPct val="90000"/>
              </a:lnSpc>
            </a:pPr>
            <a:endParaRPr/>
          </a:p>
          <a:p>
            <a:pPr lvl="1" eaLnBrk="1" hangingPunct="1">
              <a:lnSpc>
                <a:spcPct val="90000"/>
              </a:lnSpc>
            </a:pPr>
            <a:endParaRPr lang="en-CA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6387" name="Text Box 3"/>
          <p:cNvSpPr txBox="1"/>
          <p:nvPr/>
        </p:nvSpPr>
        <p:spPr>
          <a:xfrm>
            <a:off x="762000" y="5943600"/>
            <a:ext cx="76962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14. Florideophyceae: Corallinales. Korstvormige vertegenwoordiger: </a:t>
            </a:r>
            <a:r>
              <a:rPr sz="2000" i="1">
                <a:latin typeface="New York" charset="0"/>
                <a:ea typeface="Times New Roman" pitchFamily="18" charset="0"/>
              </a:rPr>
              <a:t>Phymatolithon lenormandii </a:t>
            </a:r>
            <a:r>
              <a:rPr sz="2000">
                <a:latin typeface="New York" charset="0"/>
                <a:ea typeface="Times New Roman" pitchFamily="18" charset="0"/>
              </a:rPr>
              <a:t>op rots (Bretagne).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Binary Fission</a:t>
            </a:r>
            <a:endParaRPr lang="en-CA" altLang="en-US"/>
          </a:p>
        </p:txBody>
      </p:sp>
      <p:pic>
        <p:nvPicPr>
          <p:cNvPr id="4099" name="Picture 5" descr="96444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24000"/>
            <a:ext cx="3810000" cy="29940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00" name="Rectangle 6"/>
          <p:cNvSpPr/>
          <p:nvPr/>
        </p:nvSpPr>
        <p:spPr>
          <a:xfrm>
            <a:off x="5410200" y="4724400"/>
            <a:ext cx="2838450" cy="641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b="1">
                <a:solidFill>
                  <a:srgbClr val="00FFFF"/>
                </a:solidFill>
              </a:rPr>
              <a:t>Rod-Shaped Bacterium, </a:t>
            </a:r>
          </a:p>
          <a:p>
            <a:pPr marL="0" lvl="0" indent="0" eaLnBrk="1" hangingPunct="1"/>
            <a:r>
              <a:rPr b="1">
                <a:solidFill>
                  <a:srgbClr val="00FFFF"/>
                </a:solidFill>
              </a:rPr>
              <a:t>hemorrhagic </a:t>
            </a:r>
            <a:r>
              <a:rPr b="1" i="1">
                <a:solidFill>
                  <a:srgbClr val="00FFFF"/>
                </a:solidFill>
              </a:rPr>
              <a:t>E. coli</a:t>
            </a:r>
            <a:endParaRPr b="1">
              <a:solidFill>
                <a:srgbClr val="00FFFF"/>
              </a:solidFill>
            </a:endParaRPr>
          </a:p>
        </p:txBody>
      </p:sp>
      <p:pic>
        <p:nvPicPr>
          <p:cNvPr id="4101" name="Picture 10" descr="L8A1_clip_image0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805363" cy="59436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02" name="Text Box 11"/>
          <p:cNvSpPr txBox="1"/>
          <p:nvPr/>
        </p:nvSpPr>
        <p:spPr>
          <a:xfrm>
            <a:off x="185738" y="6491288"/>
            <a:ext cx="4419600" cy="366712"/>
          </a:xfrm>
          <a:prstGeom prst="rect">
            <a:avLst/>
          </a:prstGeom>
          <a:solidFill>
            <a:schemeClr val="accent1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b="1"/>
              <a:t>2 daughter cells are identical to parent</a:t>
            </a:r>
            <a:endParaRPr lang="en-CA" altLang="en-US" b="1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Budding</a:t>
            </a:r>
            <a:endParaRPr lang="en-CA" altLang="en-US"/>
          </a:p>
        </p:txBody>
      </p:sp>
      <p:pic>
        <p:nvPicPr>
          <p:cNvPr id="5123" name="Picture 4" descr="MC900433865[1]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048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4" name="Picture 10" descr="budding-in-hydr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733800"/>
            <a:ext cx="4581525" cy="2486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Picture 13" descr="picture showing yeast ce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600200"/>
            <a:ext cx="4114800" cy="3160713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Asexual Reproduction contd.</a:t>
            </a:r>
            <a:endParaRPr lang="en-CA" altLang="en-US" sz="4000"/>
          </a:p>
        </p:txBody>
      </p:sp>
      <p:sp>
        <p:nvSpPr>
          <p:cNvPr id="614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54102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t>Spore Formation</a:t>
            </a:r>
          </a:p>
          <a:p>
            <a:pPr lvl="1" eaLnBrk="1" hangingPunct="1">
              <a:lnSpc>
                <a:spcPct val="90000"/>
              </a:lnSpc>
            </a:pPr>
            <a:r>
              <a:t>happens in fungi, green algae, moulds and non flowering plants (e.g. ferns)</a:t>
            </a:r>
          </a:p>
          <a:p>
            <a:pPr lvl="1" eaLnBrk="1" hangingPunct="1">
              <a:lnSpc>
                <a:spcPct val="90000"/>
              </a:lnSpc>
            </a:pPr>
            <a:r>
              <a:t>spores are produced and each spore develops into offspring which are identical to parent</a:t>
            </a:r>
          </a:p>
          <a:p>
            <a:pPr lvl="0" eaLnBrk="1" hangingPunct="1">
              <a:lnSpc>
                <a:spcPct val="90000"/>
              </a:lnSpc>
            </a:pPr>
            <a:r>
              <a:t>Vegetative Reproduction</a:t>
            </a:r>
          </a:p>
          <a:p>
            <a:pPr lvl="1" eaLnBrk="1" hangingPunct="1">
              <a:lnSpc>
                <a:spcPct val="90000"/>
              </a:lnSpc>
            </a:pPr>
            <a:r>
              <a:t>does not involve seeds</a:t>
            </a:r>
          </a:p>
          <a:p>
            <a:pPr lvl="1" eaLnBrk="1" hangingPunct="1">
              <a:lnSpc>
                <a:spcPct val="90000"/>
              </a:lnSpc>
            </a:pPr>
            <a:r>
              <a:t>some offspring can grow from cuttings (e.g. coleus), runners (e.g. strawberries), tubers (e.g. potatoes) or bulbs (e.g. tulips)… which are part of the parent plant</a:t>
            </a:r>
            <a:endParaRPr lang="en-CA" altLang="en-US"/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Fern_spores_lar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1733550"/>
            <a:ext cx="6829425" cy="51244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7171" name="Rectangle 2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Spore Formation</a:t>
            </a:r>
            <a:endParaRPr lang="en-CA" altLang="en-US"/>
          </a:p>
        </p:txBody>
      </p:sp>
      <p:pic>
        <p:nvPicPr>
          <p:cNvPr id="7172" name="Picture 7" descr="42-15874033-allergies-spo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63875" cy="39624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7173" name="Text Box 10"/>
          <p:cNvSpPr txBox="1"/>
          <p:nvPr/>
        </p:nvSpPr>
        <p:spPr>
          <a:xfrm>
            <a:off x="228600" y="2590800"/>
            <a:ext cx="838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>
                <a:solidFill>
                  <a:srgbClr val="FF6600"/>
                </a:solidFill>
              </a:rPr>
              <a:t>Fungi</a:t>
            </a:r>
            <a:endParaRPr lang="en-CA" altLang="en-US" b="1">
              <a:solidFill>
                <a:srgbClr val="FF6600"/>
              </a:solidFill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80010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Fern</a:t>
            </a:r>
            <a:endParaRPr kumimoji="0" lang="en-CA" sz="2400" b="1" i="0" u="none" strike="noStrike" kern="1200" cap="none" spc="0" normalizeH="0" baseline="0" noProof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2438400" y="4800600"/>
            <a:ext cx="41910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Vegetative </a:t>
            </a:r>
            <a:br>
              <a:rPr sz="4000"/>
            </a:br>
            <a:r>
              <a:rPr sz="4000"/>
              <a:t>Reproduction</a:t>
            </a:r>
            <a:endParaRPr lang="en-CA" altLang="en-US" sz="4000"/>
          </a:p>
        </p:txBody>
      </p:sp>
      <p:pic>
        <p:nvPicPr>
          <p:cNvPr id="8195" name="Picture 9" descr="strawberry-runners_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2286000" cy="3048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6" name="Picture 11" descr="orange_tulips_l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88" y="4019550"/>
            <a:ext cx="2157412" cy="28384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7" name="Picture 15" descr="Penstemon_cutt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00325" cy="3467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8" name="Picture 17" descr="pjun179l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975" y="0"/>
            <a:ext cx="3248025" cy="3810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9" name="Picture 19" descr="crw_74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228600"/>
            <a:ext cx="2638425" cy="39624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Sexual Reproduction in Animals</a:t>
            </a:r>
            <a:endParaRPr lang="en-CA" altLang="en-US" sz="4000"/>
          </a:p>
        </p:txBody>
      </p:sp>
      <p:sp>
        <p:nvSpPr>
          <p:cNvPr id="9219" name="Rectangle 5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17526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rPr sz="2800"/>
              <a:t>involves specialized sex cells called </a:t>
            </a:r>
            <a:r>
              <a:rPr sz="2800" b="1">
                <a:solidFill>
                  <a:srgbClr val="FF6600"/>
                </a:solidFill>
              </a:rPr>
              <a:t>gametes</a:t>
            </a:r>
          </a:p>
          <a:p>
            <a:pPr lvl="0" eaLnBrk="1" hangingPunct="1">
              <a:lnSpc>
                <a:spcPct val="90000"/>
              </a:lnSpc>
            </a:pPr>
            <a:r>
              <a:rPr sz="2800"/>
              <a:t>the union of a male and female gamete results in the formation of a </a:t>
            </a:r>
            <a:r>
              <a:rPr sz="2800" b="1">
                <a:solidFill>
                  <a:srgbClr val="FF6600"/>
                </a:solidFill>
              </a:rPr>
              <a:t>zygote</a:t>
            </a:r>
            <a:r>
              <a:rPr sz="2800"/>
              <a:t> that develops into a new individual</a:t>
            </a:r>
            <a:endParaRPr lang="en-CA" altLang="en-US" sz="2800"/>
          </a:p>
        </p:txBody>
      </p:sp>
      <p:pic>
        <p:nvPicPr>
          <p:cNvPr id="9220" name="Picture 7" descr="MC900433865[1]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482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1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656013"/>
            <a:ext cx="6324600" cy="288766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33800" y="0"/>
            <a:ext cx="4953000" cy="19812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Sexual Reproduction in Plants</a:t>
            </a:r>
            <a:endParaRPr lang="en-CA" altLang="en-US" sz="4000"/>
          </a:p>
        </p:txBody>
      </p:sp>
      <p:pic>
        <p:nvPicPr>
          <p:cNvPr id="10243" name="Picture 7" descr="plan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41513"/>
            <a:ext cx="5867400" cy="49164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4" name="Picture 12" descr="red-li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76600" cy="24733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0245" name="Text Box 14"/>
          <p:cNvSpPr txBox="1"/>
          <p:nvPr/>
        </p:nvSpPr>
        <p:spPr>
          <a:xfrm>
            <a:off x="7053263" y="3276600"/>
            <a:ext cx="1066800" cy="304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sz="1400"/>
              <a:t>(Pistil)</a:t>
            </a:r>
            <a:endParaRPr lang="en-CA" altLang="en-US" sz="1400"/>
          </a:p>
        </p:txBody>
      </p:sp>
      <p:sp>
        <p:nvSpPr>
          <p:cNvPr id="10246" name="Text Box 15"/>
          <p:cNvSpPr txBox="1"/>
          <p:nvPr/>
        </p:nvSpPr>
        <p:spPr>
          <a:xfrm>
            <a:off x="2667000" y="2743200"/>
            <a:ext cx="13716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>
                <a:solidFill>
                  <a:srgbClr val="FF0000"/>
                </a:solidFill>
              </a:rPr>
              <a:t>Male Parts</a:t>
            </a:r>
            <a:endParaRPr lang="en-CA" altLang="en-US" b="1">
              <a:solidFill>
                <a:srgbClr val="FF0000"/>
              </a:solidFill>
            </a:endParaRPr>
          </a:p>
        </p:txBody>
      </p:sp>
      <p:sp>
        <p:nvSpPr>
          <p:cNvPr id="10247" name="Text Box 16"/>
          <p:cNvSpPr txBox="1"/>
          <p:nvPr/>
        </p:nvSpPr>
        <p:spPr>
          <a:xfrm>
            <a:off x="6172200" y="2133600"/>
            <a:ext cx="1981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>
                <a:solidFill>
                  <a:srgbClr val="FF0000"/>
                </a:solidFill>
              </a:rPr>
              <a:t>Female Parts</a:t>
            </a:r>
            <a:endParaRPr lang="en-CA" altLang="en-US" b="1">
              <a:solidFill>
                <a:srgbClr val="FF0000"/>
              </a:solidFill>
            </a:endParaRPr>
          </a:p>
        </p:txBody>
      </p:sp>
      <p:sp>
        <p:nvSpPr>
          <p:cNvPr id="10248" name="Text Box 17"/>
          <p:cNvSpPr txBox="1"/>
          <p:nvPr/>
        </p:nvSpPr>
        <p:spPr>
          <a:xfrm>
            <a:off x="0" y="6096000"/>
            <a:ext cx="9144000" cy="822325"/>
          </a:xfrm>
          <a:prstGeom prst="rect">
            <a:avLst/>
          </a:prstGeom>
          <a:solidFill>
            <a:schemeClr val="accent1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sz="2000" b="1"/>
              <a:t>pollen (male) + ovule (female) </a:t>
            </a:r>
            <a:r>
              <a:rPr sz="2400" b="1">
                <a:ea typeface="Arial"/>
              </a:rPr>
              <a:t>→</a:t>
            </a:r>
            <a:r>
              <a:rPr sz="2000" b="1">
                <a:ea typeface="Arial"/>
              </a:rPr>
              <a:t> single-celled zygote </a:t>
            </a:r>
            <a:r>
              <a:rPr sz="2400" b="1">
                <a:ea typeface="Arial"/>
              </a:rPr>
              <a:t>→</a:t>
            </a:r>
            <a:r>
              <a:rPr sz="2000" b="1">
                <a:ea typeface="Arial"/>
              </a:rPr>
              <a:t> multi-celled embryo (contained in a seed) </a:t>
            </a:r>
            <a:r>
              <a:rPr sz="2400" b="1">
                <a:ea typeface="Arial"/>
              </a:rPr>
              <a:t>→</a:t>
            </a:r>
            <a:r>
              <a:rPr sz="2000" b="1">
                <a:ea typeface="Arial"/>
              </a:rPr>
              <a:t> new individual </a:t>
            </a: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Sexual Reproduction in Plants</a:t>
            </a:r>
            <a:endParaRPr lang="en-CA" altLang="en-US" sz="4000"/>
          </a:p>
        </p:txBody>
      </p:sp>
      <p:sp>
        <p:nvSpPr>
          <p:cNvPr id="112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8768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rPr b="1">
                <a:solidFill>
                  <a:srgbClr val="00FF00"/>
                </a:solidFill>
              </a:rPr>
              <a:t>stamen</a:t>
            </a:r>
            <a:r>
              <a:t> is the male part and contains </a:t>
            </a:r>
            <a:r>
              <a:rPr>
                <a:solidFill>
                  <a:schemeClr val="folHlink"/>
                </a:solidFill>
              </a:rPr>
              <a:t>pollen</a:t>
            </a:r>
          </a:p>
          <a:p>
            <a:pPr lvl="0" eaLnBrk="1" hangingPunct="1">
              <a:lnSpc>
                <a:spcPct val="90000"/>
              </a:lnSpc>
            </a:pPr>
            <a:r>
              <a:rPr b="1">
                <a:solidFill>
                  <a:srgbClr val="00FF00"/>
                </a:solidFill>
              </a:rPr>
              <a:t>carpels or pistil</a:t>
            </a:r>
            <a:r>
              <a:t> is the female part and contains </a:t>
            </a:r>
            <a:r>
              <a:rPr>
                <a:solidFill>
                  <a:srgbClr val="00FF00"/>
                </a:solidFill>
              </a:rPr>
              <a:t>ovule </a:t>
            </a:r>
            <a:r>
              <a:t>(eggs)</a:t>
            </a:r>
          </a:p>
          <a:p>
            <a:pPr lvl="0" eaLnBrk="1" hangingPunct="1">
              <a:lnSpc>
                <a:spcPct val="90000"/>
              </a:lnSpc>
            </a:pPr>
            <a:r>
              <a:t>pollen grains from the </a:t>
            </a:r>
            <a:r>
              <a:rPr>
                <a:solidFill>
                  <a:srgbClr val="00FF00"/>
                </a:solidFill>
              </a:rPr>
              <a:t>anther</a:t>
            </a:r>
            <a:r>
              <a:t> are transferred to the </a:t>
            </a:r>
            <a:r>
              <a:rPr>
                <a:solidFill>
                  <a:srgbClr val="00FF00"/>
                </a:solidFill>
              </a:rPr>
              <a:t>stigma</a:t>
            </a:r>
            <a:r>
              <a:t> by the process of </a:t>
            </a:r>
            <a:r>
              <a:rPr b="1">
                <a:solidFill>
                  <a:srgbClr val="00FF00"/>
                </a:solidFill>
              </a:rPr>
              <a:t>pollination</a:t>
            </a:r>
          </a:p>
          <a:p>
            <a:pPr lvl="1" eaLnBrk="1" hangingPunct="1">
              <a:lnSpc>
                <a:spcPct val="90000"/>
              </a:lnSpc>
            </a:pPr>
            <a:r>
              <a:rPr u="sng"/>
              <a:t>self pollination</a:t>
            </a:r>
            <a:r>
              <a:t> (plant pollinates its own eggs)</a:t>
            </a:r>
          </a:p>
          <a:p>
            <a:pPr lvl="1" eaLnBrk="1" hangingPunct="1">
              <a:lnSpc>
                <a:spcPct val="90000"/>
              </a:lnSpc>
            </a:pPr>
            <a:r>
              <a:rPr u="sng"/>
              <a:t>cross pollination</a:t>
            </a:r>
            <a:r>
              <a:t> (pollen from one plant pollinates another plants eggs)</a:t>
            </a:r>
          </a:p>
          <a:p>
            <a:pPr lvl="0" eaLnBrk="1" hangingPunct="1">
              <a:lnSpc>
                <a:spcPct val="90000"/>
              </a:lnSpc>
            </a:pPr>
            <a:endParaRPr lang="en-CA" altLang="en-US"/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Pollination</a:t>
            </a:r>
            <a:endParaRPr lang="en-CA" altLang="en-US"/>
          </a:p>
        </p:txBody>
      </p:sp>
      <p:sp>
        <p:nvSpPr>
          <p:cNvPr id="1229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/>
            <a:r>
              <a:t>flowers are designed to lure insects to help with the pollination process</a:t>
            </a:r>
          </a:p>
          <a:p>
            <a:pPr lvl="1" eaLnBrk="1" hangingPunct="1"/>
            <a:r>
              <a:t>also wind, animals, birds can transport pollen</a:t>
            </a:r>
          </a:p>
          <a:p>
            <a:pPr lvl="1" eaLnBrk="1" hangingPunct="1"/>
            <a:endParaRPr/>
          </a:p>
          <a:p>
            <a:pPr lvl="0" eaLnBrk="1" hangingPunct="1"/>
            <a:endParaRPr lang="en-CA" altLang="en-US"/>
          </a:p>
        </p:txBody>
      </p:sp>
      <p:pic>
        <p:nvPicPr>
          <p:cNvPr id="12292" name="Picture 5" descr="cross pollination process in flow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86200"/>
            <a:ext cx="3209925" cy="2209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293" name="Picture 7" descr="process of fertilisation in flowering pla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00400"/>
            <a:ext cx="3138488" cy="344805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Sexual Reproduction Summary</a:t>
            </a:r>
            <a:endParaRPr lang="en-CA" altLang="en-US" sz="4000"/>
          </a:p>
        </p:txBody>
      </p:sp>
      <p:graphicFrame>
        <p:nvGraphicFramePr>
          <p:cNvPr id="13315" name="Group 125"/>
          <p:cNvGraphicFramePr>
            <a:graphicFrameLocks noGrp="1"/>
          </p:cNvGraphicFramePr>
          <p:nvPr>
            <p:ph type="tbl" idx="4294967295"/>
          </p:nvPr>
        </p:nvGraphicFramePr>
        <p:xfrm>
          <a:off x="228600" y="1600200"/>
          <a:ext cx="8534400" cy="373380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1244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endParaRPr lang="en-CA" altLang="en-US" sz="28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>
                      <a:noFill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Male Gamete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Female Gamete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Type of Union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Result of Union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Final Result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28575">
                      <a:solidFill>
                        <a:schemeClr val="tx1"/>
                      </a:solidFill>
                      <a:miter lim="800000"/>
                    </a:lnT>
                    <a:lnB w="381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Plants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  <a:miter lim="800000"/>
                    </a:lnL>
                    <a:lnR w="38100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pollen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ovule (egg)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pollination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single cell zygote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multi-cell embryo 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(in seed)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381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</a:rPr>
                        <a:t>Animals</a:t>
                      </a:r>
                      <a:endParaRPr lang="en-CA" altLang="en-US" sz="24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chemeClr val="bg2"/>
                          </a:outerShdw>
                        </a:effectLst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  <a:miter lim="800000"/>
                    </a:lnL>
                    <a:lnR w="381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sperm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381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egg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fertilization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single cell zygote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</a:pPr>
                      <a:r>
                        <a:rPr sz="2000">
                          <a:solidFill>
                            <a:srgbClr val="FFFF00"/>
                          </a:solidFill>
                        </a:rPr>
                        <a:t>multi-cell embryo</a:t>
                      </a:r>
                      <a:endParaRPr lang="en-CA" alt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miter lim="800000"/>
                    </a:lnL>
                    <a:lnR w="28575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28575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7411" name="Text Box 3"/>
          <p:cNvSpPr txBox="1"/>
          <p:nvPr/>
        </p:nvSpPr>
        <p:spPr>
          <a:xfrm>
            <a:off x="179388" y="5805488"/>
            <a:ext cx="8785225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15. Florideophyceae: Corallinales.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Pseudolithophyllum expansum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(met epifytische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Halimeda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): vormt op grote diepte (&gt;50 m) uitgestrekte complexen, het “coralligène” (Middellandse Zee).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Some Organisms do Both</a:t>
            </a:r>
            <a:endParaRPr lang="en-CA" altLang="en-US" sz="4000"/>
          </a:p>
        </p:txBody>
      </p:sp>
      <p:sp>
        <p:nvSpPr>
          <p:cNvPr id="1433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4906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rgbClr val="FFFF99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rgbClr val="FFFF99"/>
                </a:solidFill>
                <a:latin typeface="+mn-lt"/>
              </a:defRPr>
            </a:lvl9pPr>
          </a:lstStyle>
          <a:p>
            <a:pPr lvl="0" eaLnBrk="1" hangingPunct="1"/>
            <a:r>
              <a:t>most plants that produce seeds (sexual reproduction) can also reproduce asexually by things like cuttings or runners</a:t>
            </a:r>
          </a:p>
          <a:p>
            <a:pPr lvl="0" eaLnBrk="1" hangingPunct="1"/>
            <a:r>
              <a:t>this gives them an advantage for survival  </a:t>
            </a:r>
            <a:endParaRPr lang="en-CA" altLang="en-US"/>
          </a:p>
        </p:txBody>
      </p:sp>
      <p:pic>
        <p:nvPicPr>
          <p:cNvPr id="14340" name="Picture 5" descr="Spon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05300"/>
            <a:ext cx="3124200" cy="23431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4341" name="Text Box 5"/>
          <p:cNvSpPr txBox="1"/>
          <p:nvPr/>
        </p:nvSpPr>
        <p:spPr>
          <a:xfrm>
            <a:off x="762000" y="3962400"/>
            <a:ext cx="2362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>
                <a:solidFill>
                  <a:srgbClr val="00FFFF"/>
                </a:solidFill>
              </a:rPr>
              <a:t>sponges and hydra</a:t>
            </a:r>
            <a:endParaRPr lang="en-CA" altLang="en-US" b="1">
              <a:solidFill>
                <a:srgbClr val="00FFFF"/>
              </a:solidFill>
            </a:endParaRPr>
          </a:p>
        </p:txBody>
      </p:sp>
      <p:pic>
        <p:nvPicPr>
          <p:cNvPr id="14342" name="Picture 6" descr="mo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229100"/>
            <a:ext cx="2667000" cy="24003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4343" name="Text Box 7"/>
          <p:cNvSpPr txBox="1"/>
          <p:nvPr/>
        </p:nvSpPr>
        <p:spPr>
          <a:xfrm>
            <a:off x="6248400" y="3886200"/>
            <a:ext cx="10668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>
                <a:solidFill>
                  <a:srgbClr val="00FF00"/>
                </a:solidFill>
              </a:rPr>
              <a:t>mosses</a:t>
            </a:r>
            <a:endParaRPr lang="en-CA" altLang="en-US" b="1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1" i="0" u="none" baseline="0">
                <a:solidFill>
                  <a:srgbClr val="FFFF00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Which is Better?</a:t>
            </a:r>
            <a:br>
              <a:rPr sz="4000"/>
            </a:br>
            <a:r>
              <a:rPr sz="2400" b="0" i="1">
                <a:latin typeface="Century Schoolbook" pitchFamily="18" charset="0"/>
              </a:rPr>
              <a:t>It depends!</a:t>
            </a:r>
            <a:endParaRPr lang="en-CA" altLang="en-US" sz="2400" b="0" i="1">
              <a:latin typeface="Century Schoolbook" pitchFamily="18" charset="0"/>
            </a:endParaRPr>
          </a:p>
        </p:txBody>
      </p:sp>
      <p:sp>
        <p:nvSpPr>
          <p:cNvPr id="1536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28600" y="1371600"/>
            <a:ext cx="4267200" cy="52578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rgbClr val="FFFF00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5pPr>
          </a:lstStyle>
          <a:p>
            <a:pPr lvl="0" algn="ctr" eaLnBrk="1" hangingPunct="1">
              <a:lnSpc>
                <a:spcPct val="90000"/>
              </a:lnSpc>
              <a:buNone/>
            </a:pPr>
            <a:r>
              <a:rPr b="1" u="sng"/>
              <a:t>Asexual Reproduction</a:t>
            </a:r>
          </a:p>
          <a:p>
            <a:pPr lvl="0" eaLnBrk="1" hangingPunct="1">
              <a:lnSpc>
                <a:spcPct val="90000"/>
              </a:lnSpc>
            </a:pPr>
            <a:r>
              <a:t>advantages</a:t>
            </a:r>
          </a:p>
          <a:p>
            <a:pPr lvl="1" eaLnBrk="1" hangingPunct="1">
              <a:lnSpc>
                <a:spcPct val="90000"/>
              </a:lnSpc>
            </a:pPr>
            <a:r>
              <a:t>does not require special cells or a lot of energy</a:t>
            </a:r>
          </a:p>
          <a:p>
            <a:pPr lvl="1" eaLnBrk="1" hangingPunct="1">
              <a:lnSpc>
                <a:spcPct val="90000"/>
              </a:lnSpc>
            </a:pPr>
            <a:r>
              <a:t>can produce offspring quickly</a:t>
            </a:r>
          </a:p>
          <a:p>
            <a:pPr lvl="1" eaLnBrk="1" hangingPunct="1">
              <a:lnSpc>
                <a:spcPct val="90000"/>
              </a:lnSpc>
            </a:pPr>
            <a:r>
              <a:t>in a stable environment creates large, thriving population</a:t>
            </a:r>
          </a:p>
          <a:p>
            <a:pPr lvl="0" eaLnBrk="1" hangingPunct="1">
              <a:lnSpc>
                <a:spcPct val="90000"/>
              </a:lnSpc>
            </a:pPr>
            <a:r>
              <a:t>disadvantages</a:t>
            </a:r>
          </a:p>
          <a:p>
            <a:pPr lvl="1" eaLnBrk="1" hangingPunct="1">
              <a:lnSpc>
                <a:spcPct val="90000"/>
              </a:lnSpc>
            </a:pPr>
            <a:r>
              <a:t>limited ability to adapt</a:t>
            </a:r>
          </a:p>
          <a:p>
            <a:pPr lvl="1" eaLnBrk="1" hangingPunct="1">
              <a:lnSpc>
                <a:spcPct val="90000"/>
              </a:lnSpc>
            </a:pPr>
            <a:r>
              <a:t>face massive die-off if environment changes </a:t>
            </a:r>
          </a:p>
        </p:txBody>
      </p:sp>
      <p:sp>
        <p:nvSpPr>
          <p:cNvPr id="1536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371600"/>
            <a:ext cx="4267200" cy="52578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rgbClr val="FFFF00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rgbClr val="FFFF99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rgbClr val="FFFF99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rgbClr val="FFFF99"/>
                </a:solidFill>
                <a:effectLst/>
                <a:latin typeface="Arial"/>
              </a:defRPr>
            </a:lvl5pPr>
          </a:lstStyle>
          <a:p>
            <a:pPr lvl="0" algn="ctr" eaLnBrk="1" hangingPunct="1">
              <a:lnSpc>
                <a:spcPct val="90000"/>
              </a:lnSpc>
              <a:buNone/>
            </a:pPr>
            <a:r>
              <a:rPr b="1" u="sng"/>
              <a:t>Sexual Reproduction</a:t>
            </a:r>
          </a:p>
          <a:p>
            <a:pPr lvl="0" eaLnBrk="1" hangingPunct="1">
              <a:lnSpc>
                <a:spcPct val="90000"/>
              </a:lnSpc>
            </a:pPr>
            <a:r>
              <a:t>advantages</a:t>
            </a:r>
          </a:p>
          <a:p>
            <a:pPr lvl="1" eaLnBrk="1" hangingPunct="1">
              <a:lnSpc>
                <a:spcPct val="90000"/>
              </a:lnSpc>
            </a:pPr>
            <a:r>
              <a:t>lots of variation within a species</a:t>
            </a:r>
          </a:p>
          <a:p>
            <a:pPr lvl="1" eaLnBrk="1" hangingPunct="1">
              <a:lnSpc>
                <a:spcPct val="90000"/>
              </a:lnSpc>
            </a:pPr>
            <a:r>
              <a:t>able to live in a variety of environmental settings</a:t>
            </a:r>
          </a:p>
          <a:p>
            <a:pPr lvl="1" eaLnBrk="1" hangingPunct="1">
              <a:lnSpc>
                <a:spcPct val="90000"/>
              </a:lnSpc>
            </a:pPr>
            <a:r>
              <a:t>able to adapt to changes in the environment</a:t>
            </a:r>
          </a:p>
          <a:p>
            <a:pPr lvl="0" eaLnBrk="1" hangingPunct="1">
              <a:lnSpc>
                <a:spcPct val="90000"/>
              </a:lnSpc>
            </a:pPr>
            <a:r>
              <a:t>disadvantages</a:t>
            </a:r>
          </a:p>
          <a:p>
            <a:pPr lvl="1" eaLnBrk="1" hangingPunct="1">
              <a:lnSpc>
                <a:spcPct val="90000"/>
              </a:lnSpc>
            </a:pPr>
            <a:r>
              <a:t>needs time &amp; energy</a:t>
            </a:r>
          </a:p>
          <a:p>
            <a:pPr lvl="1" eaLnBrk="1" hangingPunct="1">
              <a:lnSpc>
                <a:spcPct val="90000"/>
              </a:lnSpc>
            </a:pPr>
            <a:r>
              <a:t>produce small populations</a:t>
            </a:r>
            <a:endParaRPr lang="en-CA" altLang="en-US"/>
          </a:p>
        </p:txBody>
      </p:sp>
      <p:cxnSp>
        <p:nvCxnSpPr>
          <p:cNvPr id="15365" name="Line 7"/>
          <p:cNvCxnSpPr/>
          <p:nvPr/>
        </p:nvCxnSpPr>
        <p:spPr>
          <a:xfrm flipH="1">
            <a:off x="4572000" y="1219200"/>
            <a:ext cx="0" cy="5562600"/>
          </a:xfrm>
          <a:prstGeom prst="line">
            <a:avLst/>
          </a:prstGeom>
          <a:noFill/>
          <a:ln>
            <a:solidFill>
              <a:srgbClr val="FFFF00"/>
            </a:solidFill>
            <a:miter lim="800000"/>
          </a:ln>
        </p:spPr>
      </p:cxn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7367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SEAWEEDS PART III</a:t>
            </a:r>
            <a:b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</a:b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PHAEOPHYCEAE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MARINE BOTANY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Dr. E. Srinivas Reddy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CHARACTERISTICS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COMPLEX MULTICELLULAR THALLI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FUCOXANTHIN (DOMINANT PIGMENT)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HETEROKONTOUS FLAGELLATED STAGES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WALLS ARE COMPOSED OF ALGINIC ACID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(MUCOPOLYSACCHARIDE)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7" descr="IMG_919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1981200"/>
            <a:ext cx="3886200" cy="291623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BROWN ALGAL LIFE CYCLES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Isomorphic Generation – Sporophytes (diploid phase) and gametophytes (haploid phase) are similar in structure and appearance.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Heteromorphic Generation –Dissimilar haploid and diploid phases.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Absence of a free-living haploid phase.</a:t>
            </a: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ISOMORPHIC GENERATION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Ectocarpus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- Common in the colder seas of the Northern Hemisphere, these organisms have become tolerant to the metal pollution which surrounds ports and docks.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Ectocarpus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is one of the primitive brown algae with an isomorphic life cycle, i.e. the sporophyte and gametophyte generations are identical in appearance.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 descr="ectocar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2175" y="1066800"/>
            <a:ext cx="3638550" cy="51816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6149" name="Text Box 6"/>
          <p:cNvSpPr txBox="1"/>
          <p:nvPr/>
        </p:nvSpPr>
        <p:spPr>
          <a:xfrm>
            <a:off x="1889125" y="6362700"/>
            <a:ext cx="6810375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http://home.manhattan.edu/~frances.cardillo/plants/protoc/ectocarp.html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Ectocarpus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 – Isomorphic Generation</a:t>
            </a:r>
          </a:p>
        </p:txBody>
      </p:sp>
      <p:sp>
        <p:nvSpPr>
          <p:cNvPr id="7171" name="Text Box 17"/>
          <p:cNvSpPr txBox="1"/>
          <p:nvPr/>
        </p:nvSpPr>
        <p:spPr>
          <a:xfrm>
            <a:off x="974725" y="2171700"/>
            <a:ext cx="1841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indent="0"/>
            <a:endParaRPr/>
          </a:p>
        </p:txBody>
      </p:sp>
      <p:sp>
        <p:nvSpPr>
          <p:cNvPr id="7172" name="Text Box 18"/>
          <p:cNvSpPr txBox="1"/>
          <p:nvPr/>
        </p:nvSpPr>
        <p:spPr>
          <a:xfrm>
            <a:off x="822325" y="2705100"/>
            <a:ext cx="5911850" cy="11906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Female gametophyte------Plurilocular gametangium---gametes</a:t>
            </a:r>
          </a:p>
          <a:p>
            <a:pPr marL="0" indent="0"/>
            <a:endParaRPr/>
          </a:p>
          <a:p>
            <a:pPr marL="0" indent="0"/>
            <a:endParaRPr/>
          </a:p>
          <a:p>
            <a:pPr marL="0" lvl="0" indent="0"/>
            <a:r>
              <a:t>Male gametophyte---Plurilocular gametangium-----gametes</a:t>
            </a:r>
          </a:p>
        </p:txBody>
      </p:sp>
      <p:cxnSp>
        <p:nvCxnSpPr>
          <p:cNvPr id="7173" name="Line 19"/>
          <p:cNvCxnSpPr/>
          <p:nvPr/>
        </p:nvCxnSpPr>
        <p:spPr>
          <a:xfrm>
            <a:off x="6781800" y="2895600"/>
            <a:ext cx="10668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7174" name="Line 20"/>
          <p:cNvCxnSpPr/>
          <p:nvPr/>
        </p:nvCxnSpPr>
        <p:spPr>
          <a:xfrm>
            <a:off x="7848600" y="2895600"/>
            <a:ext cx="76200" cy="15240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7175" name="Line 22"/>
          <p:cNvCxnSpPr/>
          <p:nvPr/>
        </p:nvCxnSpPr>
        <p:spPr>
          <a:xfrm>
            <a:off x="6477000" y="3733800"/>
            <a:ext cx="14478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sp>
        <p:nvSpPr>
          <p:cNvPr id="7176" name="Text Box 23"/>
          <p:cNvSpPr txBox="1"/>
          <p:nvPr/>
        </p:nvSpPr>
        <p:spPr>
          <a:xfrm>
            <a:off x="7375525" y="4381500"/>
            <a:ext cx="1841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indent="0"/>
            <a:endParaRPr/>
          </a:p>
        </p:txBody>
      </p:sp>
      <p:sp>
        <p:nvSpPr>
          <p:cNvPr id="7177" name="Text Box 24"/>
          <p:cNvSpPr txBox="1"/>
          <p:nvPr/>
        </p:nvSpPr>
        <p:spPr>
          <a:xfrm>
            <a:off x="7985125" y="3314700"/>
            <a:ext cx="7556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fusion</a:t>
            </a:r>
          </a:p>
        </p:txBody>
      </p:sp>
      <p:sp>
        <p:nvSpPr>
          <p:cNvPr id="7178" name="Text Box 25"/>
          <p:cNvSpPr txBox="1"/>
          <p:nvPr/>
        </p:nvSpPr>
        <p:spPr>
          <a:xfrm>
            <a:off x="7223125" y="4457700"/>
            <a:ext cx="12001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sporophyte</a:t>
            </a:r>
          </a:p>
        </p:txBody>
      </p:sp>
      <p:cxnSp>
        <p:nvCxnSpPr>
          <p:cNvPr id="7179" name="Line 26"/>
          <p:cNvCxnSpPr/>
          <p:nvPr/>
        </p:nvCxnSpPr>
        <p:spPr>
          <a:xfrm flipH="1">
            <a:off x="5029200" y="4648200"/>
            <a:ext cx="2133600" cy="762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7180" name="Line 27"/>
          <p:cNvCxnSpPr/>
          <p:nvPr/>
        </p:nvCxnSpPr>
        <p:spPr>
          <a:xfrm flipH="1">
            <a:off x="7772400" y="4876800"/>
            <a:ext cx="0" cy="6096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7181" name="Text Box 28"/>
          <p:cNvSpPr txBox="1"/>
          <p:nvPr/>
        </p:nvSpPr>
        <p:spPr>
          <a:xfrm>
            <a:off x="3260725" y="4686300"/>
            <a:ext cx="22987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Unilocular sporangium</a:t>
            </a:r>
          </a:p>
        </p:txBody>
      </p:sp>
      <p:sp>
        <p:nvSpPr>
          <p:cNvPr id="7182" name="Text Box 29"/>
          <p:cNvSpPr txBox="1"/>
          <p:nvPr/>
        </p:nvSpPr>
        <p:spPr>
          <a:xfrm>
            <a:off x="7146925" y="5295900"/>
            <a:ext cx="1320800" cy="641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Plurilocular </a:t>
            </a:r>
          </a:p>
          <a:p>
            <a:pPr marL="0" lvl="0" indent="0"/>
            <a:r>
              <a:t>sporangium</a:t>
            </a:r>
          </a:p>
        </p:txBody>
      </p:sp>
      <p:cxnSp>
        <p:nvCxnSpPr>
          <p:cNvPr id="7183" name="Line 30"/>
          <p:cNvCxnSpPr/>
          <p:nvPr/>
        </p:nvCxnSpPr>
        <p:spPr>
          <a:xfrm flipH="1">
            <a:off x="7772400" y="6019800"/>
            <a:ext cx="0" cy="3810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7184" name="Text Box 31"/>
          <p:cNvSpPr txBox="1"/>
          <p:nvPr/>
        </p:nvSpPr>
        <p:spPr>
          <a:xfrm>
            <a:off x="7223125" y="6286500"/>
            <a:ext cx="1854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Diploid zoospores</a:t>
            </a:r>
          </a:p>
        </p:txBody>
      </p:sp>
      <p:cxnSp>
        <p:nvCxnSpPr>
          <p:cNvPr id="7185" name="Line 32"/>
          <p:cNvCxnSpPr/>
          <p:nvPr/>
        </p:nvCxnSpPr>
        <p:spPr>
          <a:xfrm flipH="1">
            <a:off x="2133600" y="4876800"/>
            <a:ext cx="10668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7186" name="Text Box 33"/>
          <p:cNvSpPr txBox="1"/>
          <p:nvPr/>
        </p:nvSpPr>
        <p:spPr>
          <a:xfrm>
            <a:off x="152400" y="4648200"/>
            <a:ext cx="18923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Haploid zoospores</a:t>
            </a:r>
          </a:p>
        </p:txBody>
      </p:sp>
      <p:sp>
        <p:nvSpPr>
          <p:cNvPr id="7187" name="Text Box 34"/>
          <p:cNvSpPr txBox="1"/>
          <p:nvPr/>
        </p:nvSpPr>
        <p:spPr>
          <a:xfrm>
            <a:off x="2346325" y="4533900"/>
            <a:ext cx="8826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meiosis</a:t>
            </a:r>
          </a:p>
        </p:txBody>
      </p:sp>
      <p:cxnSp>
        <p:nvCxnSpPr>
          <p:cNvPr id="7188" name="Line 36"/>
          <p:cNvCxnSpPr/>
          <p:nvPr/>
        </p:nvCxnSpPr>
        <p:spPr>
          <a:xfrm>
            <a:off x="685800" y="2971800"/>
            <a:ext cx="2286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7189" name="Line 38"/>
          <p:cNvCxnSpPr/>
          <p:nvPr/>
        </p:nvCxnSpPr>
        <p:spPr>
          <a:xfrm flipH="1" flipV="1">
            <a:off x="533400" y="2971800"/>
            <a:ext cx="0" cy="16764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7190" name="Line 39"/>
          <p:cNvCxnSpPr/>
          <p:nvPr/>
        </p:nvCxnSpPr>
        <p:spPr>
          <a:xfrm>
            <a:off x="533400" y="2971800"/>
            <a:ext cx="3810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7191" name="Line 42"/>
          <p:cNvCxnSpPr/>
          <p:nvPr/>
        </p:nvCxnSpPr>
        <p:spPr>
          <a:xfrm>
            <a:off x="609600" y="3733800"/>
            <a:ext cx="3048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7192" name="Text Box 43"/>
          <p:cNvSpPr txBox="1"/>
          <p:nvPr/>
        </p:nvSpPr>
        <p:spPr>
          <a:xfrm>
            <a:off x="7908925" y="5905500"/>
            <a:ext cx="12192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No meiosis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HETEROMORPHIC GENERATIONS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Structural complexity of the sporophyte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Reduction of the gametophytic phase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Loss of plurilocular sporangia</a:t>
            </a:r>
          </a:p>
        </p:txBody>
      </p:sp>
      <p:pic>
        <p:nvPicPr>
          <p:cNvPr id="8196" name="Picture 4" descr="heteromorphic generation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524000"/>
            <a:ext cx="4191000" cy="4033838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8197" name="Text Box 6"/>
          <p:cNvSpPr txBox="1"/>
          <p:nvPr/>
        </p:nvSpPr>
        <p:spPr>
          <a:xfrm>
            <a:off x="5165725" y="5676900"/>
            <a:ext cx="22225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Biology of Algae: Sze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KELPS </a:t>
            </a:r>
            <a:b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</a:b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(ORDER LAMINARIALES)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862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Characteristics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parenchymatous thallus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heteromorphic generations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oogamous reproduction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Thallus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Blade, stipe and holdfast (haptera)</a:t>
            </a:r>
          </a:p>
        </p:txBody>
      </p:sp>
      <p:pic>
        <p:nvPicPr>
          <p:cNvPr id="9220" name="Picture 4" descr="Lam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43400" y="2133600"/>
            <a:ext cx="4419600" cy="4049713"/>
          </a:xfrm>
          <a:prstGeom prst="rect">
            <a:avLst/>
          </a:prstGeom>
          <a:noFill/>
          <a:ln>
            <a:miter lim="800000"/>
          </a:ln>
        </p:spPr>
      </p:pic>
      <p:cxnSp>
        <p:nvCxnSpPr>
          <p:cNvPr id="9221" name="Line 6"/>
          <p:cNvCxnSpPr/>
          <p:nvPr/>
        </p:nvCxnSpPr>
        <p:spPr>
          <a:xfrm flipH="1">
            <a:off x="5334000" y="4114800"/>
            <a:ext cx="0" cy="2209800"/>
          </a:xfrm>
          <a:prstGeom prst="line">
            <a:avLst/>
          </a:prstGeom>
          <a:noFill/>
          <a:ln>
            <a:solidFill>
              <a:prstClr val="black"/>
            </a:solidFill>
            <a:miter lim="800000"/>
            <a:tailEnd type="triangle"/>
          </a:ln>
        </p:spPr>
      </p:cxnSp>
      <p:sp>
        <p:nvSpPr>
          <p:cNvPr id="9222" name="Text Box 7"/>
          <p:cNvSpPr txBox="1"/>
          <p:nvPr/>
        </p:nvSpPr>
        <p:spPr>
          <a:xfrm>
            <a:off x="5013325" y="6210300"/>
            <a:ext cx="6159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stipe</a:t>
            </a:r>
          </a:p>
        </p:txBody>
      </p:sp>
      <p:cxnSp>
        <p:nvCxnSpPr>
          <p:cNvPr id="9223" name="Line 8"/>
          <p:cNvCxnSpPr/>
          <p:nvPr/>
        </p:nvCxnSpPr>
        <p:spPr>
          <a:xfrm flipV="1">
            <a:off x="6248400" y="1828800"/>
            <a:ext cx="1143000" cy="1295400"/>
          </a:xfrm>
          <a:prstGeom prst="line">
            <a:avLst/>
          </a:prstGeom>
          <a:noFill/>
          <a:ln>
            <a:solidFill>
              <a:prstClr val="black"/>
            </a:solidFill>
            <a:miter lim="800000"/>
            <a:tailEnd type="triangle"/>
          </a:ln>
        </p:spPr>
      </p:cxnSp>
      <p:sp>
        <p:nvSpPr>
          <p:cNvPr id="9224" name="Text Box 9"/>
          <p:cNvSpPr txBox="1"/>
          <p:nvPr/>
        </p:nvSpPr>
        <p:spPr>
          <a:xfrm>
            <a:off x="7070725" y="1485900"/>
            <a:ext cx="6794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blade</a:t>
            </a:r>
          </a:p>
        </p:txBody>
      </p:sp>
      <p:cxnSp>
        <p:nvCxnSpPr>
          <p:cNvPr id="9225" name="Line 10"/>
          <p:cNvCxnSpPr/>
          <p:nvPr/>
        </p:nvCxnSpPr>
        <p:spPr>
          <a:xfrm flipV="1">
            <a:off x="4495800" y="1752600"/>
            <a:ext cx="381000" cy="2057400"/>
          </a:xfrm>
          <a:prstGeom prst="line">
            <a:avLst/>
          </a:prstGeom>
          <a:noFill/>
          <a:ln>
            <a:solidFill>
              <a:prstClr val="black"/>
            </a:solidFill>
            <a:miter lim="800000"/>
            <a:tailEnd type="triangle"/>
          </a:ln>
        </p:spPr>
      </p:cxnSp>
      <p:sp>
        <p:nvSpPr>
          <p:cNvPr id="9226" name="Text Box 12"/>
          <p:cNvSpPr txBox="1"/>
          <p:nvPr/>
        </p:nvSpPr>
        <p:spPr>
          <a:xfrm>
            <a:off x="4479925" y="1409700"/>
            <a:ext cx="8572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haptera</a:t>
            </a:r>
          </a:p>
        </p:txBody>
      </p:sp>
      <p:cxnSp>
        <p:nvCxnSpPr>
          <p:cNvPr id="9227" name="Line 13"/>
          <p:cNvCxnSpPr/>
          <p:nvPr/>
        </p:nvCxnSpPr>
        <p:spPr>
          <a:xfrm flipH="1">
            <a:off x="3200400" y="3962400"/>
            <a:ext cx="1524000" cy="1371600"/>
          </a:xfrm>
          <a:prstGeom prst="line">
            <a:avLst/>
          </a:prstGeom>
          <a:noFill/>
          <a:ln>
            <a:solidFill>
              <a:prstClr val="black"/>
            </a:solidFill>
            <a:miter lim="800000"/>
            <a:tailEnd type="triangle"/>
          </a:ln>
        </p:spPr>
      </p:cxnSp>
      <p:sp>
        <p:nvSpPr>
          <p:cNvPr id="9228" name="Text Box 14"/>
          <p:cNvSpPr txBox="1"/>
          <p:nvPr/>
        </p:nvSpPr>
        <p:spPr>
          <a:xfrm>
            <a:off x="2498725" y="5295900"/>
            <a:ext cx="9207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holdfast</a:t>
            </a:r>
          </a:p>
        </p:txBody>
      </p:sp>
      <p:sp>
        <p:nvSpPr>
          <p:cNvPr id="9229" name="Text Box 15"/>
          <p:cNvSpPr txBox="1"/>
          <p:nvPr/>
        </p:nvSpPr>
        <p:spPr>
          <a:xfrm>
            <a:off x="1889125" y="6591300"/>
            <a:ext cx="25336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</a:t>
            </a: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OTHER KELPS</a:t>
            </a:r>
          </a:p>
        </p:txBody>
      </p:sp>
      <p:pic>
        <p:nvPicPr>
          <p:cNvPr id="10243" name="Picture 6" descr="Sea palm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28800"/>
            <a:ext cx="4038600" cy="39624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0244" name="Picture 7" descr="Postelsi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52613"/>
            <a:ext cx="4038600" cy="4024312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0245" name="Text Box 8"/>
          <p:cNvSpPr txBox="1"/>
          <p:nvPr/>
        </p:nvSpPr>
        <p:spPr>
          <a:xfrm>
            <a:off x="3200400" y="6096000"/>
            <a:ext cx="2554288" cy="396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rPr sz="2000"/>
              <a:t>SEA PALM –</a:t>
            </a:r>
            <a:r>
              <a:rPr sz="2000" i="1"/>
              <a:t>Postelsia</a:t>
            </a:r>
          </a:p>
        </p:txBody>
      </p:sp>
      <p:sp>
        <p:nvSpPr>
          <p:cNvPr id="10246" name="Text Box 9"/>
          <p:cNvSpPr txBox="1"/>
          <p:nvPr/>
        </p:nvSpPr>
        <p:spPr>
          <a:xfrm>
            <a:off x="2193925" y="6591300"/>
            <a:ext cx="25336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8435" name="Text Box 3"/>
          <p:cNvSpPr txBox="1"/>
          <p:nvPr/>
        </p:nvSpPr>
        <p:spPr>
          <a:xfrm>
            <a:off x="179388" y="5805488"/>
            <a:ext cx="8785225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16. Florideophyceae: Corallinales.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Pseudolithophyllum expansum 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(detail), met epifytische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Amphiroa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(gelede Corallinaceae) en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Halimeda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GIANT KELP</a:t>
            </a:r>
          </a:p>
        </p:txBody>
      </p:sp>
      <p:pic>
        <p:nvPicPr>
          <p:cNvPr id="11267" name="Picture 6" descr="Macrocysti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1828800"/>
            <a:ext cx="2819400" cy="42672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1268" name="Picture 7" descr="aqua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19600" y="1835150"/>
            <a:ext cx="4343400" cy="426085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1269" name="Text Box 8"/>
          <p:cNvSpPr txBox="1"/>
          <p:nvPr/>
        </p:nvSpPr>
        <p:spPr>
          <a:xfrm>
            <a:off x="1508125" y="6110288"/>
            <a:ext cx="1422400" cy="396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rPr sz="2000" i="1"/>
              <a:t>Macrocystis</a:t>
            </a:r>
          </a:p>
        </p:txBody>
      </p:sp>
      <p:sp>
        <p:nvSpPr>
          <p:cNvPr id="11270" name="Text Box 9"/>
          <p:cNvSpPr txBox="1"/>
          <p:nvPr/>
        </p:nvSpPr>
        <p:spPr>
          <a:xfrm>
            <a:off x="3489325" y="6362700"/>
            <a:ext cx="49530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Reference: http://www.algaebase.org/search/species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NO GAMETOPHYTIC PHASE</a:t>
            </a:r>
            <a:b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</a:b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FUCALES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Fucus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– flattened thallus and a dichotomous branching pattern. Small cavities called cryptostomates are scattered on the surface. Cryptostomates have sterile hairs that help in the uptake of nutrients from the seawater. </a:t>
            </a:r>
          </a:p>
        </p:txBody>
      </p:sp>
      <p:pic>
        <p:nvPicPr>
          <p:cNvPr id="12292" name="Picture 5" descr="Fucser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524000"/>
            <a:ext cx="4419600" cy="4343400"/>
          </a:xfrm>
          <a:prstGeom prst="rect">
            <a:avLst/>
          </a:prstGeom>
          <a:noFill/>
          <a:ln>
            <a:miter lim="800000"/>
          </a:ln>
        </p:spPr>
      </p:pic>
      <p:cxnSp>
        <p:nvCxnSpPr>
          <p:cNvPr id="12293" name="Line 6"/>
          <p:cNvCxnSpPr/>
          <p:nvPr/>
        </p:nvCxnSpPr>
        <p:spPr>
          <a:xfrm flipH="1">
            <a:off x="4267200" y="5334000"/>
            <a:ext cx="1752600" cy="8382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12294" name="Line 7"/>
          <p:cNvCxnSpPr/>
          <p:nvPr/>
        </p:nvCxnSpPr>
        <p:spPr>
          <a:xfrm flipH="1">
            <a:off x="4648200" y="5334000"/>
            <a:ext cx="1371600" cy="11430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12295" name="Text Box 8"/>
          <p:cNvSpPr txBox="1"/>
          <p:nvPr/>
        </p:nvSpPr>
        <p:spPr>
          <a:xfrm>
            <a:off x="2895600" y="6248400"/>
            <a:ext cx="19494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cryptostomates</a:t>
            </a:r>
          </a:p>
        </p:txBody>
      </p:sp>
      <p:sp>
        <p:nvSpPr>
          <p:cNvPr id="12296" name="Text Box 9"/>
          <p:cNvSpPr txBox="1"/>
          <p:nvPr/>
        </p:nvSpPr>
        <p:spPr>
          <a:xfrm>
            <a:off x="1203325" y="6591300"/>
            <a:ext cx="25336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</a:t>
            </a: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Fucus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. </a:t>
            </a: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vesiculosus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–pairs of air bladders along its thallus. These bladders provide buoyancy.</a:t>
            </a:r>
          </a:p>
        </p:txBody>
      </p:sp>
      <p:pic>
        <p:nvPicPr>
          <p:cNvPr id="13316" name="Picture 6" descr="Fucves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752600"/>
            <a:ext cx="4038600" cy="39624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3317" name="Text Box 7"/>
          <p:cNvSpPr txBox="1"/>
          <p:nvPr/>
        </p:nvSpPr>
        <p:spPr>
          <a:xfrm>
            <a:off x="441325" y="6591300"/>
            <a:ext cx="31813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http://www.algaebase.org/search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Fucus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Fucus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has reproductive regions, called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receptacles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, located at the ends of its branches. Just below the surface of a receptacle are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conceptacles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. They are spherical cavities in which gametes are produced. </a:t>
            </a:r>
          </a:p>
        </p:txBody>
      </p:sp>
      <p:pic>
        <p:nvPicPr>
          <p:cNvPr id="14340" name="Picture 5" descr="Conceptacle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1752600"/>
            <a:ext cx="3962400" cy="3884613"/>
          </a:xfrm>
          <a:prstGeom prst="rect">
            <a:avLst/>
          </a:prstGeom>
          <a:noFill/>
          <a:ln>
            <a:miter lim="800000"/>
          </a:ln>
        </p:spPr>
      </p:pic>
      <p:cxnSp>
        <p:nvCxnSpPr>
          <p:cNvPr id="14341" name="Line 6"/>
          <p:cNvCxnSpPr/>
          <p:nvPr/>
        </p:nvCxnSpPr>
        <p:spPr>
          <a:xfrm flipH="1">
            <a:off x="4648200" y="4114800"/>
            <a:ext cx="2209800" cy="19812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14342" name="Text Box 7"/>
          <p:cNvSpPr txBox="1"/>
          <p:nvPr/>
        </p:nvSpPr>
        <p:spPr>
          <a:xfrm>
            <a:off x="4098925" y="5981700"/>
            <a:ext cx="11874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Receptacle</a:t>
            </a:r>
          </a:p>
        </p:txBody>
      </p:sp>
      <p:sp>
        <p:nvSpPr>
          <p:cNvPr id="14343" name="Text Box 8"/>
          <p:cNvSpPr txBox="1"/>
          <p:nvPr/>
        </p:nvSpPr>
        <p:spPr>
          <a:xfrm>
            <a:off x="898525" y="6591300"/>
            <a:ext cx="39052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http://www.algaebase.org/search/species</a:t>
            </a: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Fucus</a:t>
            </a:r>
          </a:p>
        </p:txBody>
      </p:sp>
      <p:pic>
        <p:nvPicPr>
          <p:cNvPr id="15363" name="Picture 9" descr="female2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2209800" y="1219200"/>
            <a:ext cx="4162425" cy="42672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5364" name="Text Box 10"/>
          <p:cNvSpPr txBox="1"/>
          <p:nvPr/>
        </p:nvSpPr>
        <p:spPr>
          <a:xfrm>
            <a:off x="5410200" y="4800600"/>
            <a:ext cx="2587625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Male Conceptacle</a:t>
            </a:r>
          </a:p>
        </p:txBody>
      </p:sp>
      <p:sp>
        <p:nvSpPr>
          <p:cNvPr id="15365" name="Text Box 11"/>
          <p:cNvSpPr txBox="1"/>
          <p:nvPr/>
        </p:nvSpPr>
        <p:spPr>
          <a:xfrm>
            <a:off x="6477000" y="6019800"/>
            <a:ext cx="1841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indent="0"/>
            <a:endParaRPr/>
          </a:p>
        </p:txBody>
      </p:sp>
      <p:sp>
        <p:nvSpPr>
          <p:cNvPr id="15366" name="Text Box 12"/>
          <p:cNvSpPr txBox="1"/>
          <p:nvPr/>
        </p:nvSpPr>
        <p:spPr>
          <a:xfrm>
            <a:off x="5943600" y="6019800"/>
            <a:ext cx="1841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indent="0"/>
            <a:endParaRPr/>
          </a:p>
        </p:txBody>
      </p:sp>
      <p:sp>
        <p:nvSpPr>
          <p:cNvPr id="15367" name="Text Box 14"/>
          <p:cNvSpPr txBox="1"/>
          <p:nvPr/>
        </p:nvSpPr>
        <p:spPr>
          <a:xfrm>
            <a:off x="609600" y="4191000"/>
            <a:ext cx="20447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Female Conceptacle</a:t>
            </a:r>
          </a:p>
        </p:txBody>
      </p:sp>
      <p:cxnSp>
        <p:nvCxnSpPr>
          <p:cNvPr id="15368" name="Line 17"/>
          <p:cNvCxnSpPr/>
          <p:nvPr/>
        </p:nvCxnSpPr>
        <p:spPr>
          <a:xfrm flipH="1">
            <a:off x="2819400" y="2057400"/>
            <a:ext cx="76200" cy="9144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  <p:sp>
        <p:nvSpPr>
          <p:cNvPr id="15369" name="Text Box 18"/>
          <p:cNvSpPr txBox="1"/>
          <p:nvPr/>
        </p:nvSpPr>
        <p:spPr>
          <a:xfrm>
            <a:off x="1127125" y="6210300"/>
            <a:ext cx="39052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pitchFamily="18" charset="0"/>
              </a:defRPr>
            </a:lvl5pPr>
          </a:lstStyle>
          <a:p>
            <a:pPr marL="0" lvl="0" indent="0"/>
            <a:r>
              <a:t>http://www.algaebase.org/search/species</a:t>
            </a: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USES OF KELPS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The primary known constituents of Kelp include algin, iodine, potassium, bromine, mucopolysaccharides, mannitol, alginic acid, kainic acid, laminine, histamine, zeaxanthin, protein, and Vitamins B-2 &amp; C.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The seaweed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Kelp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 (</a:t>
            </a: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Fucus vesiculosis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) is an excellent source of minerals from the sea, particularly iodine which is very important for the thyroid gland to function properly.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 pitchFamily="18" charset="0"/>
                <a:ea typeface="+mj-ea" pitchFamily="18" charset="0"/>
                <a:cs typeface="+mj-cs"/>
              </a:rPr>
              <a:t>USES OF KELPS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Kelp is known for the following properties: antibacterial, antioxidant, diuretic, expectorant, and nutritive, and is generally available in the forms of tea and capsules.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 pitchFamily="18" charset="0"/>
                <a:ea typeface="+mn-ea" pitchFamily="18" charset="0"/>
                <a:cs typeface="+mn-cs"/>
              </a:rPr>
              <a:t>kelp have a link to a lower breast cancer rate; less obesity, heart disease, rheumatism, arthritis; lower blood pressure; less thyroid disease; less constipation and gastro-intestinal ailments and less infectious disease. Kelp provides nutritional support to the nervous system and heart in the form of iodine, vitamins, minerals and salts.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28-22b-Bonnemaison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620000" cy="50292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Algae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 Overview</a:t>
            </a:r>
          </a:p>
        </p:txBody>
      </p:sp>
      <p:pic>
        <p:nvPicPr>
          <p:cNvPr id="3077" name="Picture 4" descr="28-18-GoldenAlg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3" y="2895600"/>
            <a:ext cx="2681287" cy="39624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8" name="Picture 5" descr="28-01d-Kel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505200" cy="23574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9" name="Picture 6" descr="28-01c-SlimeMo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00"/>
            <a:ext cx="3352800" cy="2286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0" name="Picture 8" descr="28-x3-SpirogyraConjug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00"/>
            <a:ext cx="1565275" cy="23622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1" name="Picture 9" descr="28-23a-VolvoxPhot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4811713"/>
            <a:ext cx="3200400" cy="2046287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Characteristics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t>Range in size from microscopic to single celled organisms to large seaweed</a:t>
            </a:r>
          </a:p>
          <a:p>
            <a:pPr lvl="0" eaLnBrk="1" hangingPunct="1">
              <a:lnSpc>
                <a:spcPct val="90000"/>
              </a:lnSpc>
            </a:pPr>
            <a:r>
              <a:t>Autotrophic</a:t>
            </a:r>
          </a:p>
          <a:p>
            <a:pPr lvl="0" eaLnBrk="1" hangingPunct="1">
              <a:lnSpc>
                <a:spcPct val="90000"/>
              </a:lnSpc>
            </a:pPr>
            <a:r>
              <a:t>Form the reproductive structures – gametangia or gamete chambers</a:t>
            </a:r>
          </a:p>
          <a:p>
            <a:pPr lvl="0" eaLnBrk="1" hangingPunct="1">
              <a:lnSpc>
                <a:spcPct val="90000"/>
              </a:lnSpc>
            </a:pPr>
            <a:r>
              <a:t>Aquatic and have flagella at some point in life</a:t>
            </a:r>
          </a:p>
          <a:p>
            <a:pPr lvl="0" eaLnBrk="1" hangingPunct="1">
              <a:lnSpc>
                <a:spcPct val="90000"/>
              </a:lnSpc>
            </a:pPr>
            <a:r>
              <a:t>Often contain </a:t>
            </a:r>
            <a:r>
              <a:rPr b="1">
                <a:solidFill>
                  <a:srgbClr val="006600"/>
                </a:solidFill>
              </a:rPr>
              <a:t>pyrenoids, </a:t>
            </a:r>
            <a:r>
              <a:t>organelles that synthesis and store starch</a:t>
            </a: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STRUCTURE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/>
            <a:r>
              <a:rPr sz="4000"/>
              <a:t>Thallus (haploid)</a:t>
            </a:r>
          </a:p>
          <a:p>
            <a:pPr lvl="0" eaLnBrk="1" hangingPunct="1"/>
            <a:r>
              <a:rPr sz="4000"/>
              <a:t>Four types of algae</a:t>
            </a:r>
          </a:p>
          <a:p>
            <a:pPr lvl="1" eaLnBrk="1" hangingPunct="1"/>
            <a:r>
              <a:rPr sz="3600"/>
              <a:t>Unicellular</a:t>
            </a:r>
          </a:p>
          <a:p>
            <a:pPr lvl="1" eaLnBrk="1" hangingPunct="1"/>
            <a:r>
              <a:rPr sz="3600"/>
              <a:t>Colonial</a:t>
            </a:r>
          </a:p>
          <a:p>
            <a:pPr lvl="1" eaLnBrk="1" hangingPunct="1"/>
            <a:r>
              <a:rPr sz="3600"/>
              <a:t>Filamentous</a:t>
            </a:r>
          </a:p>
          <a:p>
            <a:pPr lvl="1" eaLnBrk="1" hangingPunct="1"/>
            <a:r>
              <a:rPr sz="3600"/>
              <a:t>multicellular</a:t>
            </a:r>
          </a:p>
          <a:p>
            <a:pPr lvl="0" eaLnBrk="1" hangingPunct="1"/>
            <a:endParaRPr sz="40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9459" name="Text Box 3"/>
          <p:cNvSpPr txBox="1"/>
          <p:nvPr/>
        </p:nvSpPr>
        <p:spPr>
          <a:xfrm>
            <a:off x="0" y="5876925"/>
            <a:ext cx="91440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19. Florideophyceae: Corallinales.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Pseudolithophyllum expansum 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(detail), met epifytische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Amphiroa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(gelede Corallinaceae).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IDENTIFY THE TYPE OF ALGAE</a:t>
            </a:r>
          </a:p>
        </p:txBody>
      </p:sp>
      <p:pic>
        <p:nvPicPr>
          <p:cNvPr id="6147" name="Picture 6" descr="28-03x-EuglenaPhoto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90575" y="1349375"/>
            <a:ext cx="3324225" cy="243681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148" name="Picture 10" descr="28-23a-VolvoxPhoto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48200" y="1338263"/>
            <a:ext cx="3962400" cy="244792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149" name="Picture 11" descr="28-20x2-KelpForest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812800" y="3938588"/>
            <a:ext cx="3378200" cy="2462212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150" name="Picture 14" descr="SPIRO1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572000" y="3981450"/>
            <a:ext cx="3935413" cy="249555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CLASSIFICATION OF ALGAE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/>
            <a:r>
              <a:t>SEVEN PHYLUM BASED ON</a:t>
            </a:r>
          </a:p>
          <a:p>
            <a:pPr lvl="1" eaLnBrk="1" hangingPunct="1"/>
            <a:r>
              <a:t>COLOR</a:t>
            </a:r>
          </a:p>
          <a:p>
            <a:pPr lvl="1" eaLnBrk="1" hangingPunct="1"/>
            <a:r>
              <a:t>TYPE OF CHLOROPHYLL</a:t>
            </a:r>
          </a:p>
          <a:p>
            <a:pPr lvl="1" eaLnBrk="1" hangingPunct="1"/>
            <a:r>
              <a:t>FOOD-STORAGE SUBSTANCE</a:t>
            </a:r>
          </a:p>
          <a:p>
            <a:pPr lvl="1" eaLnBrk="1" hangingPunct="1"/>
            <a:r>
              <a:t>CELL WALL COMPOSITION</a:t>
            </a: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REPRODUCTION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38800" cy="5029200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eaLnBrk="1" hangingPunct="1">
              <a:buNone/>
            </a:pPr>
            <a:r>
              <a:rPr sz="2400"/>
              <a:t>MOST REPRODUCE BOTH SEXUALLY AND ASEXUALLY</a:t>
            </a:r>
          </a:p>
          <a:p>
            <a:pPr lvl="1" eaLnBrk="1" hangingPunct="1"/>
            <a:r>
              <a:t>Most sexual reproduction is triggered by environmental stress</a:t>
            </a:r>
          </a:p>
          <a:p>
            <a:pPr lvl="1" eaLnBrk="1" hangingPunct="1"/>
            <a:r>
              <a:t>Asexual Reproduction</a:t>
            </a:r>
          </a:p>
          <a:p>
            <a:pPr lvl="2" eaLnBrk="1" hangingPunct="1"/>
            <a:r>
              <a:t>Mitosis</a:t>
            </a:r>
          </a:p>
          <a:p>
            <a:pPr lvl="1" eaLnBrk="1" hangingPunct="1"/>
            <a:r>
              <a:t>Sexual Reproduction</a:t>
            </a:r>
          </a:p>
          <a:p>
            <a:pPr lvl="2" eaLnBrk="1" hangingPunct="1"/>
            <a:r>
              <a:t>Meiosis</a:t>
            </a:r>
          </a:p>
          <a:p>
            <a:pPr lvl="2" eaLnBrk="1" hangingPunct="1"/>
            <a:r>
              <a:t>Zoospores</a:t>
            </a:r>
          </a:p>
          <a:p>
            <a:pPr lvl="2" eaLnBrk="1" hangingPunct="1"/>
            <a:r>
              <a:t>Plus and minus gametes</a:t>
            </a:r>
          </a:p>
          <a:p>
            <a:pPr lvl="2" eaLnBrk="1" hangingPunct="1"/>
            <a:r>
              <a:t>Zygospore</a:t>
            </a:r>
          </a:p>
          <a:p>
            <a:pPr lvl="2" eaLnBrk="1" hangingPunct="1"/>
            <a:endParaRPr/>
          </a:p>
        </p:txBody>
      </p:sp>
      <p:pic>
        <p:nvPicPr>
          <p:cNvPr id="8196" name="Picture 4" descr="CHLAMFL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000" y="3352800"/>
            <a:ext cx="3429000" cy="302895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Reproduction in Multicellular Algae</a:t>
            </a:r>
          </a:p>
        </p:txBody>
      </p:sp>
      <p:sp>
        <p:nvSpPr>
          <p:cNvPr id="9219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1054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t>Oedogonium reproduction</a:t>
            </a:r>
          </a:p>
          <a:p>
            <a:pPr lvl="1" eaLnBrk="1" hangingPunct="1"/>
            <a:r>
              <a:t>Antheridium-release flagellated sperm that swim to the oogonium</a:t>
            </a:r>
          </a:p>
          <a:p>
            <a:pPr lvl="1" eaLnBrk="1" hangingPunct="1"/>
            <a:r>
              <a:t>Oogonium-houses the zygote which is a diploid spore </a:t>
            </a:r>
          </a:p>
          <a:p>
            <a:pPr lvl="2" eaLnBrk="1" hangingPunct="1"/>
            <a:r>
              <a:t>The spore undergoes meiosis and produces 4 haploid zoospores.  One of the four cells becomes a rootlike holdfast the others divide and become a new filament.</a:t>
            </a:r>
          </a:p>
          <a:p>
            <a:pPr lvl="1" eaLnBrk="1" hangingPunct="1"/>
            <a:endParaRPr/>
          </a:p>
        </p:txBody>
      </p:sp>
      <p:pic>
        <p:nvPicPr>
          <p:cNvPr id="9220" name="Picture 6" descr="OEDOGONM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8800" y="1828800"/>
            <a:ext cx="3246438" cy="4329113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9221" name="Text Box 7"/>
          <p:cNvSpPr txBox="1"/>
          <p:nvPr/>
        </p:nvSpPr>
        <p:spPr>
          <a:xfrm>
            <a:off x="6553200" y="2667000"/>
            <a:ext cx="129540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t>oogonium</a:t>
            </a:r>
          </a:p>
        </p:txBody>
      </p:sp>
      <p:cxnSp>
        <p:nvCxnSpPr>
          <p:cNvPr id="9222" name="Line 8"/>
          <p:cNvCxnSpPr/>
          <p:nvPr/>
        </p:nvCxnSpPr>
        <p:spPr>
          <a:xfrm>
            <a:off x="7696200" y="2819400"/>
            <a:ext cx="381000" cy="1524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AMINARA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0243" name="Text Box 6"/>
          <p:cNvSpPr txBox="1"/>
          <p:nvPr/>
        </p:nvSpPr>
        <p:spPr>
          <a:xfrm>
            <a:off x="6934200" y="4648200"/>
            <a:ext cx="1828800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sz="3200" b="1"/>
              <a:t>holdfast</a:t>
            </a:r>
          </a:p>
        </p:txBody>
      </p:sp>
      <p:cxnSp>
        <p:nvCxnSpPr>
          <p:cNvPr id="10244" name="Line 7"/>
          <p:cNvCxnSpPr/>
          <p:nvPr/>
        </p:nvCxnSpPr>
        <p:spPr>
          <a:xfrm flipH="1">
            <a:off x="6477000" y="4876800"/>
            <a:ext cx="5334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  <a:tailEnd type="triangle"/>
          </a:ln>
        </p:spPr>
      </p:cxn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Spirogyra reproduce sexually by conjugation</a:t>
            </a:r>
          </a:p>
        </p:txBody>
      </p:sp>
      <p:pic>
        <p:nvPicPr>
          <p:cNvPr id="11267" name="Picture 4" descr="28-x3-SpirogyraConjugatio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447800"/>
            <a:ext cx="4124325" cy="60198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rPr sz="4000"/>
              <a:t>Ulva Reproduces by Alternation of Generations</a:t>
            </a:r>
          </a:p>
        </p:txBody>
      </p:sp>
      <p:sp>
        <p:nvSpPr>
          <p:cNvPr id="12291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t>Two distinct multicellular phases- one is haploid and the other is diploid</a:t>
            </a:r>
          </a:p>
          <a:p>
            <a:pPr lvl="1" eaLnBrk="1" hangingPunct="1"/>
            <a:r>
              <a:t>Gametophyte is haploid</a:t>
            </a:r>
          </a:p>
          <a:p>
            <a:pPr lvl="1" eaLnBrk="1" hangingPunct="1"/>
            <a:r>
              <a:t>Sporophyte is diploid</a:t>
            </a:r>
          </a:p>
        </p:txBody>
      </p: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Phylum Chlorophyta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Green algae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7000 diverse species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Biologist reason that green algae give rise to land plants.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green algae and land plants have chlorophyll a and B as well as carotenoids and store food as starch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have walls made of cellulose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 Phylum Phaeophyta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1500 species of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Brown algae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Mostly marine and include seaweed and kelp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are multicellular and large (often reaching lengths of 147 feet)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 alga may grow to a length of 100m with a holdfast, stipe and blade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in cosmetics and most ice creams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0" name="Picture 9" descr="28-01d-Kelp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5720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Phylum Rhodophyta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5562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4000 species of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RED Algae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are marine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than brown algae and are often found at a depth of 200 meters.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 chlorophyll a and C as well as phycobilins which are important in absorbing light that can penetrate deep into the water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cells coated in carageenan which is used in cosmetics, gelatin capsules and some cheeses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0483" name="Text Box 3"/>
          <p:cNvSpPr txBox="1"/>
          <p:nvPr/>
        </p:nvSpPr>
        <p:spPr>
          <a:xfrm>
            <a:off x="250825" y="5805488"/>
            <a:ext cx="8713788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20. Florideophyceae: Corallinales: </a:t>
            </a:r>
            <a:r>
              <a:rPr sz="2000" i="1">
                <a:latin typeface="New York" charset="0"/>
                <a:ea typeface="Times New Roman" pitchFamily="18" charset="0"/>
              </a:rPr>
              <a:t>Lithophyllum tortuosum</a:t>
            </a:r>
            <a:r>
              <a:rPr sz="2000">
                <a:latin typeface="New York" charset="0"/>
                <a:ea typeface="Times New Roman" pitchFamily="18" charset="0"/>
              </a:rPr>
              <a:t>: vormt een kalksteenrichel (“le trottoir”) bij het hoogtij niveau, vooral op plaatsen met veel branding (Middellandse Zee).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Phylum Euglenophyta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sz="half" idx="2"/>
          </p:nvPr>
        </p:nvSpPr>
        <p:spPr>
          <a:xfrm>
            <a:off x="5105400" y="1524000"/>
            <a:ext cx="4038600" cy="4525963"/>
          </a:xfrm>
          <a:noFill/>
          <a:ln>
            <a:miter lim="800000"/>
          </a:ln>
        </p:spPr>
        <p:txBody>
          <a:bodyPr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t>1000 species of Euglenoids</a:t>
            </a:r>
          </a:p>
          <a:p>
            <a:pPr lvl="0" eaLnBrk="1" hangingPunct="1"/>
            <a:r>
              <a:t>Have both plantlike and animal-like characteristics</a:t>
            </a:r>
          </a:p>
          <a:p>
            <a:pPr lvl="0" eaLnBrk="1" hangingPunct="1"/>
            <a:r>
              <a:t>Fresh water</a:t>
            </a:r>
          </a:p>
        </p:txBody>
      </p:sp>
      <p:pic>
        <p:nvPicPr>
          <p:cNvPr id="16388" name="Picture 5" descr="28-03-EuglenaArt-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4038600" cy="45720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Other Phylum Representatives</a:t>
            </a:r>
          </a:p>
        </p:txBody>
      </p:sp>
      <p:graphicFrame>
        <p:nvGraphicFramePr>
          <p:cNvPr id="1026" name="Object 9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57200" y="1600200"/>
          <a:ext cx="381000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3810000" imgH="2185988" progId="Photoshop.Image.7">
                  <p:embed/>
                </p:oleObj>
              </mc:Choice>
              <mc:Fallback>
                <p:oleObj name="Image" r:id="rId3" imgW="3810000" imgH="2185988" progId="Photoshop.Image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00200"/>
                        <a:ext cx="3810000" cy="2185988"/>
                      </a:xfrm>
                      <a:prstGeom prst="rect">
                        <a:avLst/>
                      </a:prstGeom>
                      <a:noFill/>
                      <a:ln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533400" y="3124200"/>
            <a:ext cx="36576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Diatoms – used in detergents, paint removers, toothpaste</a:t>
            </a:r>
          </a:p>
        </p:txBody>
      </p:sp>
      <p:pic>
        <p:nvPicPr>
          <p:cNvPr id="1029" name="Picture 11" descr="28-12-Dinoflagellate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5022850" y="1400175"/>
            <a:ext cx="3587750" cy="2386013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5181600" y="3124200"/>
            <a:ext cx="3689350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Dinoflagellates – red tides</a:t>
            </a:r>
          </a:p>
        </p:txBody>
      </p:sp>
      <p:pic>
        <p:nvPicPr>
          <p:cNvPr id="1031" name="Picture 13" descr="28-01b-Diatom"/>
          <p:cNvPicPr>
            <a:picLocks noGrp="1" noChangeAspect="1"/>
          </p:cNvPicPr>
          <p:nvPr>
            <p:ph sz="quarter" idx="3"/>
          </p:nvPr>
        </p:nvPicPr>
        <p:blipFill>
          <a:blip r:embed="rId6"/>
          <a:stretch>
            <a:fillRect/>
          </a:stretch>
        </p:blipFill>
        <p:spPr>
          <a:xfrm>
            <a:off x="831850" y="3938588"/>
            <a:ext cx="3289300" cy="218757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032" name="Picture 14" descr="28-18-GoldenAlga"/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5105400" y="3938588"/>
            <a:ext cx="1974850" cy="2919412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033" name="Text Box 15"/>
          <p:cNvSpPr txBox="1"/>
          <p:nvPr/>
        </p:nvSpPr>
        <p:spPr>
          <a:xfrm>
            <a:off x="7162800" y="4953000"/>
            <a:ext cx="1981200" cy="11906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b="1"/>
              <a:t>Important in the formation of petroleum products</a:t>
            </a:r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5181600" y="4114800"/>
            <a:ext cx="1752600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Golden algae</a:t>
            </a:r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Funguslike Protist</a:t>
            </a:r>
          </a:p>
        </p:txBody>
      </p:sp>
      <p:pic>
        <p:nvPicPr>
          <p:cNvPr id="17411" name="Picture 4" descr="28-29x2-SlimeMoldSporangia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17675"/>
            <a:ext cx="4038600" cy="4289425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7412" name="Picture 6" descr="28-30-CellSlimeMoldLife-L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76400"/>
            <a:ext cx="4267200" cy="43434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17413" name="Text Box 8"/>
          <p:cNvSpPr txBox="1"/>
          <p:nvPr/>
        </p:nvSpPr>
        <p:spPr>
          <a:xfrm>
            <a:off x="1295400" y="6324600"/>
            <a:ext cx="6477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</a:pPr>
            <a:r>
              <a:rPr sz="2400" b="1"/>
              <a:t>Cellular Slime molds</a:t>
            </a: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Plasmodial Slime Molds</a:t>
            </a:r>
          </a:p>
        </p:txBody>
      </p:sp>
      <p:pic>
        <p:nvPicPr>
          <p:cNvPr id="18435" name="Picture 4" descr="28-01c-SlimeMol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0" y="1600200"/>
            <a:ext cx="6870700" cy="4525963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miter lim="800000"/>
          </a:ln>
        </p:spPr>
        <p:txBody>
          <a:bodyPr wrap="square" lIns="91440" tIns="45720" rIns="91440" bIns="45720"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eaLnBrk="1" hangingPunct="1"/>
            <a:r>
              <a:t>Water Molds</a:t>
            </a:r>
          </a:p>
        </p:txBody>
      </p:sp>
      <p:pic>
        <p:nvPicPr>
          <p:cNvPr id="19459" name="Picture 7" descr="28-16-WaterMoldLifeCyc-L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46150"/>
            <a:ext cx="8305800" cy="567848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E. Srinivas Reddy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 smtClean="0"/>
              <a:t>Batrachospermum</a:t>
            </a:r>
            <a:endParaRPr lang="en-US"/>
          </a:p>
        </p:txBody>
      </p:sp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Division: Rhodophyta</a:t>
            </a:r>
          </a:p>
          <a:p>
            <a:pPr>
              <a:buNone/>
            </a:pPr>
            <a:r>
              <a:rPr lang="en-US" smtClean="0"/>
              <a:t>   Class: Rhodophyceae</a:t>
            </a:r>
          </a:p>
          <a:p>
            <a:pPr>
              <a:buNone/>
            </a:pPr>
            <a:r>
              <a:rPr lang="en-US" smtClean="0"/>
              <a:t>       Order: Nemalionales</a:t>
            </a:r>
          </a:p>
          <a:p>
            <a:pPr>
              <a:buNone/>
            </a:pPr>
            <a:r>
              <a:rPr lang="en-US" smtClean="0"/>
              <a:t>           Family: Batrachospermeaceae</a:t>
            </a:r>
          </a:p>
          <a:p>
            <a:pPr>
              <a:buNone/>
            </a:pPr>
            <a:r>
              <a:rPr lang="en-US" smtClean="0"/>
              <a:t>	          Genous: </a:t>
            </a:r>
            <a:r>
              <a:rPr lang="en-US" i="1" err="1" smtClean="0"/>
              <a:t>Batrachospermum spe.</a:t>
            </a:r>
          </a:p>
          <a:p>
            <a:pPr>
              <a:buNone/>
            </a:pPr>
            <a:endParaRPr lang="en-US" i="1" smtClean="0"/>
          </a:p>
          <a:p>
            <a:pPr>
              <a:buNone/>
            </a:pPr>
            <a:endParaRPr lang="en-US" smtClean="0"/>
          </a:p>
          <a:p>
            <a:endParaRPr lang="en-US"/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Occurrence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err="1" smtClean="0"/>
              <a:t>Multicellular</a:t>
            </a:r>
            <a:endParaRPr lang="en-US" smtClean="0"/>
          </a:p>
          <a:p>
            <a:r>
              <a:rPr lang="en-US" smtClean="0"/>
              <a:t>Filamentous</a:t>
            </a:r>
          </a:p>
          <a:p>
            <a:r>
              <a:rPr lang="en-US" smtClean="0"/>
              <a:t>Branched</a:t>
            </a:r>
          </a:p>
          <a:p>
            <a:r>
              <a:rPr lang="en-US" smtClean="0"/>
              <a:t>Red alga.</a:t>
            </a:r>
          </a:p>
          <a:p>
            <a:r>
              <a:rPr lang="en-US" smtClean="0"/>
              <a:t>It occurs in the fresh, well aerated water of ponds, lakes etc.</a:t>
            </a:r>
            <a:endParaRPr lang="en-US"/>
          </a:p>
        </p:txBody>
      </p:sp>
      <p:pic>
        <p:nvPicPr>
          <p:cNvPr id="6" name="Picture 2" descr="F1000059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3000" y="990600"/>
            <a:ext cx="3522662" cy="5123872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</a:ln>
        </p:spPr>
      </p:pic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Thallus structure: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495800" cy="47244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err="1" smtClean="0"/>
              <a:t>Moniliform thallus composed of short nodes alternating with long internodes i. e. </a:t>
            </a:r>
          </a:p>
          <a:p>
            <a:pPr marL="514350" indent="-514350" algn="just">
              <a:buAutoNum type="arabicPeriod"/>
            </a:pPr>
            <a:r>
              <a:rPr lang="en-US" smtClean="0"/>
              <a:t>Branches of limited growth </a:t>
            </a:r>
          </a:p>
          <a:p>
            <a:pPr marL="514350" indent="-514350" algn="just">
              <a:buAutoNum type="arabicPeriod"/>
            </a:pPr>
            <a:r>
              <a:rPr lang="en-US" smtClean="0"/>
              <a:t>Branches of unlimited growth</a:t>
            </a:r>
          </a:p>
          <a:p>
            <a:pPr marL="514350" indent="-514350" algn="just">
              <a:buNone/>
            </a:pPr>
            <a:r>
              <a:rPr lang="en-US" smtClean="0"/>
              <a:t>The clusters of short laterals are called as the glomerules and they give moniliform structure.</a:t>
            </a:r>
          </a:p>
          <a:p>
            <a:pPr marL="514350" indent="-514350" algn="just">
              <a:buNone/>
            </a:pPr>
            <a:r>
              <a:rPr lang="en-US" err="1" smtClean="0"/>
              <a:t>Glomerules bear the sex organs and also white coloured ball like fruiting bodies called Cystocarps or Carposporophytes.</a:t>
            </a:r>
          </a:p>
          <a:p>
            <a:pPr marL="514350" indent="-514350" algn="just">
              <a:buNone/>
            </a:pPr>
            <a:r>
              <a:rPr lang="en-US" smtClean="0"/>
              <a:t>The main thallus of Batrachospermum is surrounded by certain out growths or filaments called the cortical filaments.</a:t>
            </a:r>
          </a:p>
          <a:p>
            <a:pPr marL="514350" indent="-514350" algn="just">
              <a:buNone/>
            </a:pPr>
            <a:endParaRPr lang="en-US" smtClean="0"/>
          </a:p>
          <a:p>
            <a:pPr marL="514350" indent="-514350" algn="just">
              <a:buNone/>
            </a:pPr>
            <a:endParaRPr lang="en-US" smtClean="0"/>
          </a:p>
          <a:p>
            <a:pPr algn="just">
              <a:buNone/>
            </a:pPr>
            <a:endParaRPr lang="en-US" smtClean="0"/>
          </a:p>
          <a:p>
            <a:pPr algn="just"/>
            <a:endParaRPr lang="en-US" smtClean="0"/>
          </a:p>
        </p:txBody>
      </p:sp>
      <p:pic>
        <p:nvPicPr>
          <p:cNvPr id="7" name="Picture 2" descr="F10000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914400" y="1447800"/>
            <a:ext cx="3402239" cy="5091992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</a:ln>
        </p:spPr>
      </p:pic>
    </p:spTree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cell Structure: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Cell wall the Outer is Pectic and inner is cellusose in nature.</a:t>
            </a:r>
          </a:p>
          <a:p>
            <a:r>
              <a:rPr lang="en-US" smtClean="0"/>
              <a:t>Central large vocule</a:t>
            </a:r>
          </a:p>
          <a:p>
            <a:r>
              <a:rPr lang="en-US" smtClean="0"/>
              <a:t>Many discoid chromatopores with a single pyrenoid.</a:t>
            </a:r>
          </a:p>
          <a:p>
            <a:r>
              <a:rPr lang="en-US" err="1" smtClean="0"/>
              <a:t>Chromatophores have coloured pigments like Phucoerythrin-c, Phycocyanin-c, Xanthophylls, Carotene and Chlorophyll etc.</a:t>
            </a:r>
          </a:p>
          <a:p>
            <a:r>
              <a:rPr lang="en-US" smtClean="0"/>
              <a:t>Complex carbohydrates like Floridean starch</a:t>
            </a:r>
          </a:p>
        </p:txBody>
      </p:sp>
      <p:pic>
        <p:nvPicPr>
          <p:cNvPr id="1026" name="Picture 2" descr="C:\Users\Dell\Desktop\20140116_0938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77314" y="2209801"/>
            <a:ext cx="4586762" cy="3505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859338" y="228600"/>
            <a:ext cx="408781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075" name="Text Box 3"/>
          <p:cNvSpPr txBox="1"/>
          <p:nvPr/>
        </p:nvSpPr>
        <p:spPr>
          <a:xfrm>
            <a:off x="0" y="4365625"/>
            <a:ext cx="4643438" cy="23780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1. Bangiophyceae: links boven: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Porphyridium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ééncellig, coccaal, met stervormige plast en pyrenoïde; Florideophyceae: rechts boven: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Hildenbrandia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korstvormig, op fles; onder: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Lemanea.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1507" name="Text Box 3"/>
          <p:cNvSpPr txBox="1"/>
          <p:nvPr/>
        </p:nvSpPr>
        <p:spPr>
          <a:xfrm>
            <a:off x="762000" y="5895975"/>
            <a:ext cx="7696200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21. Florideophyceae: Corallinales: </a:t>
            </a:r>
            <a:r>
              <a:rPr sz="2000" i="1">
                <a:latin typeface="New York" charset="0"/>
                <a:ea typeface="Times New Roman" pitchFamily="18" charset="0"/>
              </a:rPr>
              <a:t>Lithophyllum  tortuosum</a:t>
            </a:r>
            <a:r>
              <a:rPr sz="2000">
                <a:latin typeface="New York" charset="0"/>
                <a:ea typeface="Times New Roman" pitchFamily="18" charset="0"/>
              </a:rPr>
              <a:t>: "trottoir" (Middellandse Zee).</a:t>
            </a:r>
            <a:r>
              <a:rPr lang="en-GB" altLang="en-US" sz="20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Reproduction: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smtClean="0"/>
              <a:t>Asexual reproduction takes place by means of monospores. </a:t>
            </a:r>
          </a:p>
          <a:p>
            <a:r>
              <a:rPr lang="en-US" sz="3200" smtClean="0"/>
              <a:t>Sexual reproduction is of advanced oogamous type. </a:t>
            </a:r>
          </a:p>
          <a:p>
            <a:r>
              <a:rPr lang="en-US" sz="3200" smtClean="0"/>
              <a:t>Species of Batrachospermum are either monoecious or dioecious. </a:t>
            </a:r>
          </a:p>
          <a:p>
            <a:r>
              <a:rPr lang="en-US" sz="3200" smtClean="0"/>
              <a:t>The male reproductive structures are called </a:t>
            </a:r>
            <a:r>
              <a:rPr lang="en-US" sz="3200" b="1" err="1" smtClean="0"/>
              <a:t>spermatangia</a:t>
            </a:r>
            <a:r>
              <a:rPr lang="en-US" sz="3200" smtClean="0"/>
              <a:t> or </a:t>
            </a:r>
            <a:r>
              <a:rPr lang="en-US" sz="3200" b="1" smtClean="0"/>
              <a:t>antheridia</a:t>
            </a:r>
            <a:r>
              <a:rPr lang="en-US" sz="3200" smtClean="0"/>
              <a:t> and the female </a:t>
            </a:r>
            <a:r>
              <a:rPr lang="en-US" sz="3200" b="1" smtClean="0"/>
              <a:t>carpogonia.</a:t>
            </a:r>
            <a:endParaRPr lang="en-US" sz="3200"/>
          </a:p>
        </p:txBody>
      </p:sp>
    </p:spTree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Spermatangia</a:t>
            </a:r>
            <a:endParaRPr lang="en-US"/>
          </a:p>
        </p:txBody>
      </p:sp>
      <p:pic>
        <p:nvPicPr>
          <p:cNvPr id="6" name="Content Placeholder 5" descr="spermatangi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2514600"/>
            <a:ext cx="4574428" cy="297180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762000"/>
            <a:ext cx="4191000" cy="5715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mtClean="0"/>
              <a:t>Male sex organ it is small, Uninucleate, rounded or spherical thick walled, colourless structure.</a:t>
            </a:r>
          </a:p>
          <a:p>
            <a:pPr algn="just"/>
            <a:r>
              <a:rPr lang="en-US" err="1" smtClean="0"/>
              <a:t>Spermatangial growth in the glomerule called the spermatangial branch or antheridial branches.</a:t>
            </a:r>
          </a:p>
          <a:p>
            <a:pPr algn="just"/>
            <a:r>
              <a:rPr lang="en-US" smtClean="0"/>
              <a:t>When the spermatangia mature the content metamorphoses into a single very small, non motile naked colourless protoplasmic mass called the spermatium or male gamate or sperm.</a:t>
            </a:r>
          </a:p>
        </p:txBody>
      </p:sp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Carpogonium: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4434840" cy="4572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mtClean="0"/>
              <a:t>Female sex organ, flask shaped structure with basal swollen portion and distal elongated narrow portion.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The swollen portion is called egg cell and the narrow elongated neck portion as trichogyne.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Egg cell is well doveloped egg nucleus and large amount of food and trichogyne is recipive in nature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The cell at the base of the carpogoium is called the hypobasal cell or supporting cell.</a:t>
            </a:r>
          </a:p>
        </p:txBody>
      </p:sp>
      <p:pic>
        <p:nvPicPr>
          <p:cNvPr id="15" name="Content Placeholder 14" descr="fertilisation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6200000">
            <a:off x="5409971" y="1218970"/>
            <a:ext cx="2972259" cy="4495800"/>
          </a:xfrm>
        </p:spPr>
      </p:pic>
    </p:spTree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Fertilisation: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err="1" smtClean="0"/>
              <a:t>Spermatia after liberation from spermatangia carred by water cunect to the trichogyne of the carpogonium.</a:t>
            </a:r>
          </a:p>
          <a:p>
            <a:r>
              <a:rPr lang="en-US" smtClean="0"/>
              <a:t>Male nucleus moves into the carpogonium </a:t>
            </a:r>
          </a:p>
          <a:p>
            <a:r>
              <a:rPr lang="en-US" smtClean="0"/>
              <a:t>The male and female nuclei fuse in the basal portion of the carpogonium and form a diploid zygote.</a:t>
            </a:r>
            <a:endParaRPr lang="en-US"/>
          </a:p>
        </p:txBody>
      </p:sp>
      <p:pic>
        <p:nvPicPr>
          <p:cNvPr id="7" name="Content Placeholder 4" descr="carpogonium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 rot="16200000">
            <a:off x="357981" y="1729579"/>
            <a:ext cx="4237038" cy="4495800"/>
          </a:xfrm>
        </p:spPr>
      </p:pic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Asexual Reporduction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smtClean="0"/>
              <a:t>Asexual reproduction takes place by means of uninucleate, haploid and non motile monosporus.</a:t>
            </a:r>
          </a:p>
          <a:p>
            <a:pPr>
              <a:buNone/>
            </a:pPr>
            <a:r>
              <a:rPr lang="en-US" sz="3200" smtClean="0"/>
              <a:t> </a:t>
            </a:r>
          </a:p>
          <a:p>
            <a:pPr>
              <a:buNone/>
            </a:pPr>
            <a:r>
              <a:rPr lang="en-US" sz="3200" smtClean="0"/>
              <a:t>These spores are formed in the </a:t>
            </a:r>
            <a:r>
              <a:rPr lang="en-US" sz="3200" b="1" err="1" smtClean="0"/>
              <a:t>chantransia </a:t>
            </a:r>
            <a:r>
              <a:rPr lang="en-US" sz="3200" smtClean="0"/>
              <a:t>stage, and on germination again give rice to Chantransia stage. </a:t>
            </a:r>
          </a:p>
          <a:p>
            <a:pPr>
              <a:buNone/>
            </a:pPr>
            <a:endParaRPr lang="en-US" sz="3200" smtClean="0"/>
          </a:p>
          <a:p>
            <a:pPr>
              <a:buNone/>
            </a:pPr>
            <a:r>
              <a:rPr lang="en-US" sz="3200" smtClean="0"/>
              <a:t>The erect branches of this heterotrichous juvenile stage give rise to adult </a:t>
            </a:r>
            <a:r>
              <a:rPr lang="en-US" sz="3200" i="1" err="1" smtClean="0"/>
              <a:t>Batrachospermum</a:t>
            </a:r>
            <a:r>
              <a:rPr lang="en-US" sz="3200" smtClean="0"/>
              <a:t> plants.</a:t>
            </a:r>
            <a:endParaRPr lang="en-US" sz="3200"/>
          </a:p>
        </p:txBody>
      </p:sp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Alternation of Generation:</a:t>
            </a:r>
            <a:endParaRPr lang="en-US"/>
          </a:p>
        </p:txBody>
      </p:sp>
      <p:pic>
        <p:nvPicPr>
          <p:cNvPr id="4" name="Content Placeholder 3" descr="20140117_08252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62000" y="1447800"/>
            <a:ext cx="8153400" cy="5314950"/>
          </a:xfrm>
        </p:spPr>
      </p:pic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err="1" smtClean="0"/>
              <a:t>Chara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Classification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05600" cy="2590800"/>
          </a:xfrm>
        </p:spPr>
        <p:txBody>
          <a:bodyPr>
            <a:normAutofit/>
          </a:bodyPr>
          <a:lstStyle/>
          <a:p>
            <a:pPr algn="l"/>
            <a:r>
              <a:rPr lang="en-US" smtClean="0"/>
              <a:t>Division: Chlorophyta</a:t>
            </a:r>
          </a:p>
          <a:p>
            <a:pPr algn="l"/>
            <a:r>
              <a:rPr lang="en-US"/>
              <a:t> </a:t>
            </a:r>
            <a:r>
              <a:rPr lang="en-US" smtClean="0"/>
              <a:t>  Class  : Chlorophyceae</a:t>
            </a:r>
          </a:p>
          <a:p>
            <a:pPr algn="l"/>
            <a:r>
              <a:rPr lang="en-US"/>
              <a:t> </a:t>
            </a:r>
            <a:r>
              <a:rPr lang="en-US" smtClean="0"/>
              <a:t>     Order: Charales</a:t>
            </a:r>
          </a:p>
          <a:p>
            <a:pPr algn="l"/>
            <a:r>
              <a:rPr lang="en-US"/>
              <a:t> </a:t>
            </a:r>
            <a:r>
              <a:rPr lang="en-US" smtClean="0"/>
              <a:t>        Family: Characeae</a:t>
            </a:r>
          </a:p>
          <a:p>
            <a:pPr algn="l"/>
            <a:r>
              <a:rPr lang="en-US"/>
              <a:t> </a:t>
            </a:r>
            <a:r>
              <a:rPr lang="en-US" smtClean="0"/>
              <a:t>           Genus: </a:t>
            </a:r>
            <a:r>
              <a:rPr lang="en-US" i="1" err="1" smtClean="0"/>
              <a:t>Chara</a:t>
            </a:r>
            <a:endParaRPr lang="en-US" i="1" smtClean="0"/>
          </a:p>
          <a:p>
            <a:endParaRPr lang="en-US"/>
          </a:p>
        </p:txBody>
      </p:sp>
    </p:spTree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Habitat:	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/>
              <a:t>It is also known as stone wort.</a:t>
            </a:r>
          </a:p>
          <a:p>
            <a:endParaRPr lang="en-US" smtClean="0"/>
          </a:p>
          <a:p>
            <a:r>
              <a:rPr lang="en-US" smtClean="0"/>
              <a:t>Grown in fresh water </a:t>
            </a:r>
          </a:p>
          <a:p>
            <a:endParaRPr lang="en-US" smtClean="0"/>
          </a:p>
          <a:p>
            <a:r>
              <a:rPr lang="en-US" smtClean="0"/>
              <a:t>It fixed in bottom and its body covered by lime.</a:t>
            </a:r>
          </a:p>
          <a:p>
            <a:endParaRPr lang="en-US"/>
          </a:p>
        </p:txBody>
      </p:sp>
      <p:pic>
        <p:nvPicPr>
          <p:cNvPr id="5" name="Content Placeholder 4" descr="cha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450" y="2575719"/>
            <a:ext cx="3594100" cy="3873500"/>
          </a:xfrm>
        </p:spPr>
      </p:pic>
    </p:spTree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Plant body is long straight branched and fixed in the bottom by the rhizoids.</a:t>
            </a:r>
          </a:p>
          <a:p>
            <a:pPr>
              <a:buNone/>
            </a:pPr>
            <a:endParaRPr lang="en-US" smtClean="0"/>
          </a:p>
          <a:p>
            <a:r>
              <a:rPr lang="en-US" smtClean="0"/>
              <a:t>20 to 30 cms in hight and it has nodes and internodes.</a:t>
            </a:r>
          </a:p>
          <a:p>
            <a:pPr>
              <a:buNone/>
            </a:pPr>
            <a:endParaRPr lang="en-US" smtClean="0"/>
          </a:p>
          <a:p>
            <a:r>
              <a:rPr lang="en-US" smtClean="0"/>
              <a:t>It have two type of branches </a:t>
            </a:r>
          </a:p>
          <a:p>
            <a:r>
              <a:rPr lang="en-US" smtClean="0"/>
              <a:t>Short branches (leaves) </a:t>
            </a:r>
          </a:p>
          <a:p>
            <a:r>
              <a:rPr lang="en-US" smtClean="0"/>
              <a:t>long branches.</a:t>
            </a:r>
          </a:p>
          <a:p>
            <a:endParaRPr lang="en-US" smtClean="0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286000"/>
            <a:ext cx="4038600" cy="4419600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2531" name="Text Box 3"/>
          <p:cNvSpPr txBox="1"/>
          <p:nvPr/>
        </p:nvSpPr>
        <p:spPr>
          <a:xfrm>
            <a:off x="0" y="5661025"/>
            <a:ext cx="4500563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22. Florideophyceae: Corallinales: </a:t>
            </a:r>
            <a:r>
              <a:rPr sz="2000" i="1">
                <a:latin typeface="New York" charset="0"/>
                <a:ea typeface="Times New Roman" pitchFamily="18" charset="0"/>
              </a:rPr>
              <a:t>Lithophyllum  tortuosum</a:t>
            </a:r>
            <a:r>
              <a:rPr sz="2000">
                <a:latin typeface="New York" charset="0"/>
                <a:ea typeface="Times New Roman" pitchFamily="18" charset="0"/>
              </a:rPr>
              <a:t>: "trottoir" Middellandse Zee.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 structure:</a:t>
            </a:r>
            <a:endParaRPr lang="en-US"/>
          </a:p>
        </p:txBody>
      </p:sp>
      <p:pic>
        <p:nvPicPr>
          <p:cNvPr id="5" name="Content Placeholder 4" descr="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15503"/>
            <a:ext cx="4038600" cy="419393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Nodal cells of chara are smaller in size and with dense granular cytoplasm.</a:t>
            </a:r>
          </a:p>
          <a:p>
            <a:endParaRPr lang="en-US" smtClean="0"/>
          </a:p>
          <a:p>
            <a:r>
              <a:rPr lang="en-US" smtClean="0"/>
              <a:t>Small discoid chloroplasts are scattered which are without pyrenoids.</a:t>
            </a:r>
          </a:p>
          <a:p>
            <a:endParaRPr lang="en-US" smtClean="0"/>
          </a:p>
          <a:p>
            <a:r>
              <a:rPr lang="en-US" smtClean="0"/>
              <a:t>Internal cells are larger. Each cell has a large central vocule.</a:t>
            </a:r>
          </a:p>
          <a:p>
            <a:endParaRPr lang="en-US" smtClean="0"/>
          </a:p>
          <a:p>
            <a:r>
              <a:rPr lang="en-US" smtClean="0"/>
              <a:t>Cell wall Outer layer is exoplasm and inner layer is Endoplasm</a:t>
            </a:r>
          </a:p>
          <a:p>
            <a:pPr>
              <a:buNone/>
            </a:pPr>
            <a:endParaRPr lang="en-US" smtClean="0"/>
          </a:p>
          <a:p>
            <a:r>
              <a:rPr lang="en-US" smtClean="0"/>
              <a:t>Chloroplast occur in Exoplasm.</a:t>
            </a:r>
            <a:endParaRPr lang="en-US"/>
          </a:p>
        </p:txBody>
      </p: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/>
          </a:bodyPr>
          <a:lstStyle/>
          <a:p>
            <a:r>
              <a:rPr lang="en-US" err="1" smtClean="0"/>
              <a:t>Reproduction:</a:t>
            </a:r>
            <a:r>
              <a:rPr lang="en-US" sz="2200" err="1" smtClean="0"/>
              <a:t>Two type of reproduction i. e. Vegetative and Sexual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/>
          <a:p>
            <a:r>
              <a:rPr lang="en-US" smtClean="0"/>
              <a:t>Vegetative reproduction:</a:t>
            </a:r>
          </a:p>
          <a:p>
            <a:pPr marL="566928" indent="-457200">
              <a:buAutoNum type="arabicPeriod"/>
            </a:pPr>
            <a:r>
              <a:rPr lang="en-US" err="1" smtClean="0"/>
              <a:t>Amylum Starch:  Lower node of </a:t>
            </a:r>
            <a:r>
              <a:rPr lang="en-US" i="1" err="1" smtClean="0"/>
              <a:t>chara </a:t>
            </a:r>
            <a:r>
              <a:rPr lang="en-US" smtClean="0"/>
              <a:t> many star shaped bodies are formed</a:t>
            </a:r>
          </a:p>
          <a:p>
            <a:pPr marL="566928" indent="-457200">
              <a:buAutoNum type="arabicPeriod"/>
            </a:pPr>
            <a:r>
              <a:rPr lang="en-US" err="1" smtClean="0"/>
              <a:t>Bulbil: Lower side many small rounded bodies are produced which are as called bulbils.</a:t>
            </a:r>
          </a:p>
          <a:p>
            <a:pPr marL="566928" indent="-457200">
              <a:buAutoNum type="arabicPeriod"/>
            </a:pPr>
            <a:r>
              <a:rPr lang="en-US" smtClean="0"/>
              <a:t>Secondary Protonema:  Filament like branches arise from the surviving nodes of Plant.</a:t>
            </a:r>
          </a:p>
          <a:p>
            <a:pPr marL="566928" indent="-457200">
              <a:buAutoNum type="arabicPeriod"/>
            </a:pPr>
            <a:endParaRPr lang="en-US" smtClean="0"/>
          </a:p>
        </p:txBody>
      </p:sp>
      <p:pic>
        <p:nvPicPr>
          <p:cNvPr id="7" name="Picture 2" descr="H: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486400" y="4191000"/>
            <a:ext cx="2743200" cy="2557220"/>
          </a:xfrm>
          <a:prstGeom prst="rect">
            <a:avLst/>
          </a:prstGeom>
          <a:noFill/>
        </p:spPr>
      </p:pic>
      <p:pic>
        <p:nvPicPr>
          <p:cNvPr id="8" name="Picture 3" descr="H:\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66563" y="1525463"/>
            <a:ext cx="2763037" cy="23607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Sexual Reproduction: </a:t>
            </a:r>
            <a:r>
              <a:rPr lang="en-US" sz="2200" smtClean="0"/>
              <a:t/>
            </a:r>
            <a:br>
              <a:rPr lang="en-US" sz="2200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2224"/>
            <a:ext cx="4038600" cy="4525963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err="1" smtClean="0"/>
              <a:t>Oogamous type</a:t>
            </a:r>
          </a:p>
          <a:p>
            <a:endParaRPr lang="en-US" smtClean="0"/>
          </a:p>
          <a:p>
            <a:r>
              <a:rPr lang="en-US" smtClean="0"/>
              <a:t>Male are antheridia (Globule)</a:t>
            </a:r>
          </a:p>
          <a:p>
            <a:pPr>
              <a:buNone/>
            </a:pPr>
            <a:endParaRPr lang="en-US" smtClean="0"/>
          </a:p>
          <a:p>
            <a:r>
              <a:rPr lang="en-US" smtClean="0"/>
              <a:t>Female are Oogonia (Nucule).</a:t>
            </a:r>
            <a:endParaRPr lang="en-US"/>
          </a:p>
        </p:txBody>
      </p:sp>
      <p:pic>
        <p:nvPicPr>
          <p:cNvPr id="9" name="Content Placeholder 8" descr="Chara_sp_reproductive_structure[1]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20773"/>
            <a:ext cx="4038600" cy="3468991"/>
          </a:xfrm>
        </p:spPr>
      </p:pic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Antharidia or Globules:</a:t>
            </a:r>
            <a:endParaRPr lang="en-US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93498" y="2209800"/>
            <a:ext cx="4249902" cy="41802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3434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mtClean="0"/>
              <a:t>Produced at node.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Initially it divides into two cells lower cell is pedicel and upper one is the antheridial cell.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err="1" smtClean="0"/>
              <a:t>Antheridial cell forther divides in to two, four, periclinally eight cells are formed.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 periclinally divide and shield cell forms outer layer, manubrium forms inner body.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Forms antheridium or globule and globule produce a spiral shaped biflagellate antherozoids.</a:t>
            </a:r>
            <a:endParaRPr lang="en-US"/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Oogonium or nucule: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57400"/>
            <a:ext cx="43434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mtClean="0"/>
              <a:t>Lower nodes of the plant</a:t>
            </a:r>
          </a:p>
          <a:p>
            <a:pPr algn="just"/>
            <a:endParaRPr lang="en-US" smtClean="0"/>
          </a:p>
          <a:p>
            <a:pPr algn="just"/>
            <a:r>
              <a:rPr lang="en-US" smtClean="0"/>
              <a:t>Cell divides into two the lower is the pedicel and upper one is the initial oogonial cell.</a:t>
            </a:r>
          </a:p>
          <a:p>
            <a:pPr algn="just"/>
            <a:endParaRPr lang="en-US" smtClean="0"/>
          </a:p>
          <a:p>
            <a:pPr algn="just"/>
            <a:r>
              <a:rPr lang="en-US" err="1" smtClean="0"/>
              <a:t>Oogonial cell is develop oogonium.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The outer covering of oogonium consists of five cells which are formed from sheath cell.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Further divide into ten cells five cells in crown and five cells in coil around oogonium.</a:t>
            </a:r>
          </a:p>
          <a:p>
            <a:pPr algn="just"/>
            <a:endParaRPr lang="en-US"/>
          </a:p>
        </p:txBody>
      </p:sp>
      <p:pic>
        <p:nvPicPr>
          <p:cNvPr id="5" name="Content Placeholder 4" descr="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4611411" y="2308187"/>
            <a:ext cx="4550569" cy="3896595"/>
          </a:xfrm>
        </p:spPr>
      </p:pic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smtClean="0"/>
              <a:t>Fertilization:</a:t>
            </a:r>
            <a:endParaRPr lang="en-US"/>
          </a:p>
        </p:txBody>
      </p:sp>
      <p:pic>
        <p:nvPicPr>
          <p:cNvPr id="4" name="Content Placeholder 3" descr="20140119_2332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56248" y="1032272"/>
            <a:ext cx="4536281" cy="6048375"/>
          </a:xfrm>
        </p:spPr>
      </p:pic>
    </p:spTree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/>
          <p:nvPr/>
        </p:nvSpPr>
        <p:spPr>
          <a:xfrm>
            <a:off x="533400" y="990600"/>
            <a:ext cx="2778125" cy="822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/>
            <a:r>
              <a:rPr b="1"/>
              <a:t>Thecate</a:t>
            </a:r>
            <a:r>
              <a:t>- with shell</a:t>
            </a:r>
          </a:p>
          <a:p>
            <a:pPr marL="0" lvl="0" indent="0"/>
            <a:r>
              <a:rPr b="1"/>
              <a:t>Athecate</a:t>
            </a:r>
            <a:r>
              <a:t>- naked</a:t>
            </a:r>
          </a:p>
        </p:txBody>
      </p:sp>
      <p:sp>
        <p:nvSpPr>
          <p:cNvPr id="2051" name="Rectangle 8"/>
          <p:cNvSpPr/>
          <p:nvPr/>
        </p:nvSpPr>
        <p:spPr>
          <a:xfrm>
            <a:off x="1295400" y="1828800"/>
            <a:ext cx="63055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/>
            <a:r>
              <a:rPr>
                <a:ea typeface="Times New Roman" pitchFamily="18" charset="0"/>
              </a:rPr>
              <a:t>2 kinds: centric (circular) and penate (oblong)</a:t>
            </a:r>
          </a:p>
        </p:txBody>
      </p:sp>
      <p:sp>
        <p:nvSpPr>
          <p:cNvPr id="2052" name="Text Box 11"/>
          <p:cNvSpPr txBox="1"/>
          <p:nvPr/>
        </p:nvSpPr>
        <p:spPr>
          <a:xfrm>
            <a:off x="2667000" y="5257800"/>
            <a:ext cx="3795713" cy="15525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457200" lvl="0" indent="-457200" eaLnBrk="1" hangingPunct="1"/>
            <a:r>
              <a:rPr b="1"/>
              <a:t>Pigments: </a:t>
            </a:r>
          </a:p>
          <a:p>
            <a:pPr marL="914400" lvl="1" indent="-457200" eaLnBrk="1" hangingPunct="1">
              <a:buChar char="•"/>
            </a:pPr>
            <a:r>
              <a:t>chlorophylls </a:t>
            </a:r>
            <a:r>
              <a:rPr u="sng"/>
              <a:t>a</a:t>
            </a:r>
            <a:r>
              <a:t> and </a:t>
            </a:r>
            <a:r>
              <a:rPr u="sng"/>
              <a:t>c</a:t>
            </a:r>
          </a:p>
          <a:p>
            <a:pPr marL="914400" lvl="1" indent="-457200" eaLnBrk="1" hangingPunct="1">
              <a:buChar char="•"/>
            </a:pPr>
            <a:r>
              <a:t>carotenoids </a:t>
            </a:r>
          </a:p>
          <a:p>
            <a:pPr marL="914400" lvl="1" indent="-457200" eaLnBrk="1" hangingPunct="1">
              <a:buChar char="•"/>
            </a:pPr>
            <a:r>
              <a:t>fucoxanthin</a:t>
            </a:r>
          </a:p>
        </p:txBody>
      </p:sp>
      <p:sp>
        <p:nvSpPr>
          <p:cNvPr id="2053" name="Text Box 12"/>
          <p:cNvSpPr txBox="1"/>
          <p:nvPr/>
        </p:nvSpPr>
        <p:spPr>
          <a:xfrm>
            <a:off x="3581400" y="2286000"/>
            <a:ext cx="1779588" cy="822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/>
            <a:r>
              <a:rPr b="1">
                <a:solidFill>
                  <a:srgbClr val="000066"/>
                </a:solidFill>
              </a:rPr>
              <a:t>Frustule</a:t>
            </a:r>
            <a:r>
              <a:t> </a:t>
            </a:r>
          </a:p>
          <a:p>
            <a:pPr marL="0" lvl="0" indent="0"/>
            <a:r>
              <a:t>(silica shell)</a:t>
            </a:r>
          </a:p>
        </p:txBody>
      </p:sp>
      <p:pic>
        <p:nvPicPr>
          <p:cNvPr id="2054" name="Picture 14" descr="http://ww2.mcgill.ca/Biology/undergra/c441b/sl6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9400"/>
            <a:ext cx="2903538" cy="236696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5" name="Picture 15" descr="http://ww2.mcgill.ca/Biology/undergra/c441b/sl6-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265363" cy="27860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56" name="Text Box 16"/>
          <p:cNvSpPr txBox="1"/>
          <p:nvPr/>
        </p:nvSpPr>
        <p:spPr>
          <a:xfrm>
            <a:off x="762000" y="4724400"/>
            <a:ext cx="1184275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b="1">
                <a:solidFill>
                  <a:srgbClr val="FFFF00"/>
                </a:solidFill>
              </a:rPr>
              <a:t>centric</a:t>
            </a:r>
          </a:p>
        </p:txBody>
      </p:sp>
      <p:sp>
        <p:nvSpPr>
          <p:cNvPr id="2057" name="Text Box 17"/>
          <p:cNvSpPr txBox="1"/>
          <p:nvPr/>
        </p:nvSpPr>
        <p:spPr>
          <a:xfrm>
            <a:off x="6248400" y="4648200"/>
            <a:ext cx="13525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b="1">
                <a:solidFill>
                  <a:srgbClr val="FFFF00"/>
                </a:solidFill>
              </a:rPr>
              <a:t>pennate</a:t>
            </a:r>
          </a:p>
        </p:txBody>
      </p:sp>
      <p:sp>
        <p:nvSpPr>
          <p:cNvPr id="2058" name="AutoShape 13"/>
          <p:cNvSpPr/>
          <p:nvPr/>
        </p:nvSpPr>
        <p:spPr>
          <a:xfrm rot="19500000">
            <a:off x="2667000" y="2819400"/>
            <a:ext cx="1066800" cy="228600"/>
          </a:xfrm>
          <a:prstGeom prst="leftArrow">
            <a:avLst>
              <a:gd name="adj1" fmla="val 50000"/>
              <a:gd name="adj2" fmla="val 116667"/>
            </a:avLst>
          </a:prstGeom>
          <a:solidFill>
            <a:srgbClr val="009900"/>
          </a:solidFill>
          <a:ln>
            <a:solidFill>
              <a:schemeClr val="tx1"/>
            </a:solidFill>
            <a:miter lim="800000"/>
          </a:ln>
        </p:spPr>
        <p:txBody>
          <a:bodyPr wrap="none" anchor="ctr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/>
            <a:endParaRPr>
              <a:solidFill>
                <a:srgbClr val="000066"/>
              </a:solidFill>
            </a:endParaRPr>
          </a:p>
        </p:txBody>
      </p:sp>
      <p:sp>
        <p:nvSpPr>
          <p:cNvPr id="2059" name="WordArt 18"/>
          <p:cNvSpPr>
            <a:spLocks noTextEdit="1"/>
          </p:cNvSpPr>
          <p:nvPr/>
        </p:nvSpPr>
        <p:spPr>
          <a:xfrm>
            <a:off x="1447800" y="228600"/>
            <a:ext cx="6334125" cy="647700"/>
          </a:xfrm>
        </p:spPr>
        <p:txBody>
          <a:bodyPr wrap="none" fromWordArt="1">
            <a:prstTxWarp prst="textPlain">
              <a:avLst/>
            </a:prstTxWarp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algn="ctr"/>
            <a:r>
              <a:rPr sz="3600" kern="10" spc="720">
                <a:ln>
                  <a:noFill/>
                </a:ln>
                <a:gradFill rotWithShape="1">
                  <a:gsLst>
                    <a:gs pos="0">
                      <a:srgbClr val="00003B"/>
                    </a:gs>
                    <a:gs pos="100000">
                      <a:srgbClr val="000080"/>
                    </a:gs>
                  </a:gsLst>
                  <a:lin ang="5400000" scaled="1"/>
                </a:gradFill>
                <a:effectLst>
                  <a:outerShdw dist="45791" dir="3378596" algn="ctr">
                    <a:srgbClr val="4D4D4D"/>
                  </a:outerShdw>
                </a:effectLst>
                <a:latin typeface="Arial Black"/>
              </a:rPr>
              <a:t>Bacillariophyta (Diatoms)</a:t>
            </a: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sz="3200" b="1">
                <a:solidFill>
                  <a:srgbClr val="009900"/>
                </a:solidFill>
              </a:rPr>
              <a:t>Chlorophyta</a:t>
            </a:r>
            <a:r>
              <a:rPr sz="3200" b="1"/>
              <a:t>: Green Algae</a:t>
            </a:r>
            <a:endParaRPr sz="3200"/>
          </a:p>
        </p:txBody>
      </p:sp>
      <p:pic>
        <p:nvPicPr>
          <p:cNvPr id="3075" name="Picture 4" descr="D:\cauler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43400"/>
            <a:ext cx="3581400" cy="23653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6" name="Picture 6" descr="D:\co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3657600" cy="22939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7" name="Picture 7" descr="D:\green bubble.jpg"/>
          <p:cNvPicPr>
            <a:picLocks noChangeAspect="1"/>
          </p:cNvPicPr>
          <p:nvPr/>
        </p:nvPicPr>
        <p:blipFill>
          <a:blip r:embed="rId4"/>
          <a:srcRect l="2174"/>
          <a:stretch>
            <a:fillRect/>
          </a:stretch>
        </p:blipFill>
        <p:spPr>
          <a:xfrm>
            <a:off x="5715000" y="4419600"/>
            <a:ext cx="3429000" cy="22669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8" name="Text Box 8"/>
          <p:cNvSpPr txBox="1"/>
          <p:nvPr/>
        </p:nvSpPr>
        <p:spPr>
          <a:xfrm>
            <a:off x="838200" y="6096000"/>
            <a:ext cx="3048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Caulerpa racemosa</a:t>
            </a:r>
            <a:endParaRPr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079" name="Group 15"/>
          <p:cNvGrpSpPr/>
          <p:nvPr/>
        </p:nvGrpSpPr>
        <p:grpSpPr>
          <a:xfrm>
            <a:off x="2971800" y="2286000"/>
            <a:ext cx="3581400" cy="2328863"/>
            <a:chOff x="2448" y="1680"/>
            <a:chExt cx="2256" cy="1467"/>
          </a:xfrm>
        </p:grpSpPr>
        <p:pic>
          <p:nvPicPr>
            <p:cNvPr id="3085" name="Picture 5" descr="D:\caulerpa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" y="1680"/>
              <a:ext cx="2256" cy="1467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3086" name="Text Box 9"/>
            <p:cNvSpPr txBox="1"/>
            <p:nvPr/>
          </p:nvSpPr>
          <p:spPr>
            <a:xfrm>
              <a:off x="2448" y="2544"/>
              <a:ext cx="2208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Caulerpa sertularioides</a:t>
              </a:r>
            </a:p>
          </p:txBody>
        </p:sp>
      </p:grpSp>
      <p:sp>
        <p:nvSpPr>
          <p:cNvPr id="3080" name="Text Box 10"/>
          <p:cNvSpPr txBox="1"/>
          <p:nvPr/>
        </p:nvSpPr>
        <p:spPr>
          <a:xfrm>
            <a:off x="5715000" y="6096000"/>
            <a:ext cx="34290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Dictyosphaeria cavernosa</a:t>
            </a:r>
            <a:endParaRPr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081" name="Text Box 11"/>
          <p:cNvSpPr txBox="1"/>
          <p:nvPr/>
        </p:nvSpPr>
        <p:spPr>
          <a:xfrm>
            <a:off x="381000" y="2743200"/>
            <a:ext cx="2514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Codium edule</a:t>
            </a:r>
            <a:endParaRPr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082" name="Group 12"/>
          <p:cNvGrpSpPr/>
          <p:nvPr/>
        </p:nvGrpSpPr>
        <p:grpSpPr>
          <a:xfrm>
            <a:off x="6096000" y="762000"/>
            <a:ext cx="2743200" cy="2225675"/>
            <a:chOff x="720" y="576"/>
            <a:chExt cx="1728" cy="1402"/>
          </a:xfrm>
        </p:grpSpPr>
        <p:pic>
          <p:nvPicPr>
            <p:cNvPr id="3083" name="Picture 13" descr="D:\halimeda.jpg"/>
            <p:cNvPicPr>
              <a:picLocks noChangeAspect="1"/>
            </p:cNvPicPr>
            <p:nvPr/>
          </p:nvPicPr>
          <p:blipFill>
            <a:blip r:embed="rId6"/>
            <a:srcRect l="16001" t="12045" r="12000"/>
            <a:stretch>
              <a:fillRect/>
            </a:stretch>
          </p:blipFill>
          <p:spPr>
            <a:xfrm>
              <a:off x="720" y="576"/>
              <a:ext cx="1728" cy="1402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3084" name="Text Box 14"/>
            <p:cNvSpPr txBox="1"/>
            <p:nvPr/>
          </p:nvSpPr>
          <p:spPr>
            <a:xfrm>
              <a:off x="720" y="1680"/>
              <a:ext cx="1728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Halimeda opuntia</a:t>
              </a:r>
            </a:p>
          </p:txBody>
        </p:sp>
      </p:grpSp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D:\sargass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14800"/>
            <a:ext cx="3810000" cy="246856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099" name="Picture 6" descr="D:\sargassu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310063"/>
            <a:ext cx="3962400" cy="254793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00" name="Text Box 7"/>
          <p:cNvSpPr txBox="1"/>
          <p:nvPr/>
        </p:nvSpPr>
        <p:spPr>
          <a:xfrm>
            <a:off x="228600" y="6172200"/>
            <a:ext cx="32766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Sargassum polyphyllum</a:t>
            </a:r>
          </a:p>
        </p:txBody>
      </p:sp>
      <p:sp>
        <p:nvSpPr>
          <p:cNvPr id="4101" name="Text Box 8"/>
          <p:cNvSpPr txBox="1"/>
          <p:nvPr/>
        </p:nvSpPr>
        <p:spPr>
          <a:xfrm>
            <a:off x="4267200" y="6019800"/>
            <a:ext cx="35814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Sargassum echinocarpum</a:t>
            </a:r>
          </a:p>
        </p:txBody>
      </p:sp>
      <p:sp>
        <p:nvSpPr>
          <p:cNvPr id="4102" name="Text Box 11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sz="3200" b="1">
                <a:solidFill>
                  <a:srgbClr val="996633"/>
                </a:solidFill>
              </a:rPr>
              <a:t>Phaeophyta</a:t>
            </a:r>
            <a:r>
              <a:rPr sz="3200" b="1"/>
              <a:t>: Brown Algae</a:t>
            </a:r>
          </a:p>
        </p:txBody>
      </p:sp>
      <p:grpSp>
        <p:nvGrpSpPr>
          <p:cNvPr id="4103" name="Group 12"/>
          <p:cNvGrpSpPr/>
          <p:nvPr/>
        </p:nvGrpSpPr>
        <p:grpSpPr>
          <a:xfrm>
            <a:off x="6400800" y="762000"/>
            <a:ext cx="2628900" cy="3921125"/>
            <a:chOff x="576" y="480"/>
            <a:chExt cx="1656" cy="2470"/>
          </a:xfrm>
        </p:grpSpPr>
        <p:pic>
          <p:nvPicPr>
            <p:cNvPr id="4109" name="Picture 13" descr="D:\turbinari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" y="480"/>
              <a:ext cx="1656" cy="2470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4110" name="Text Box 14"/>
            <p:cNvSpPr txBox="1"/>
            <p:nvPr/>
          </p:nvSpPr>
          <p:spPr>
            <a:xfrm>
              <a:off x="576" y="2640"/>
              <a:ext cx="1584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Turbinaria ornata</a:t>
              </a:r>
            </a:p>
          </p:txBody>
        </p:sp>
      </p:grpSp>
      <p:grpSp>
        <p:nvGrpSpPr>
          <p:cNvPr id="4104" name="Group 16"/>
          <p:cNvGrpSpPr/>
          <p:nvPr/>
        </p:nvGrpSpPr>
        <p:grpSpPr>
          <a:xfrm>
            <a:off x="-76200" y="914400"/>
            <a:ext cx="4191000" cy="2708275"/>
            <a:chOff x="2640" y="192"/>
            <a:chExt cx="2640" cy="1706"/>
          </a:xfrm>
        </p:grpSpPr>
        <p:pic>
          <p:nvPicPr>
            <p:cNvPr id="4107" name="Picture 17" descr="D:\padin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0" y="192"/>
              <a:ext cx="2640" cy="1706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4108" name="Text Box 18"/>
            <p:cNvSpPr txBox="1"/>
            <p:nvPr/>
          </p:nvSpPr>
          <p:spPr>
            <a:xfrm>
              <a:off x="3216" y="1536"/>
              <a:ext cx="1584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Padina japonica</a:t>
              </a:r>
            </a:p>
          </p:txBody>
        </p:sp>
      </p:grpSp>
      <p:pic>
        <p:nvPicPr>
          <p:cNvPr id="4105" name="Picture 19" descr="D:\brown.jpg"/>
          <p:cNvPicPr>
            <a:picLocks noChangeAspect="1"/>
          </p:cNvPicPr>
          <p:nvPr/>
        </p:nvPicPr>
        <p:blipFill>
          <a:blip r:embed="rId6"/>
          <a:srcRect l="6522" r="2174"/>
          <a:stretch>
            <a:fillRect/>
          </a:stretch>
        </p:blipFill>
        <p:spPr>
          <a:xfrm>
            <a:off x="3352800" y="1752600"/>
            <a:ext cx="3200400" cy="23082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06" name="Text Box 20"/>
          <p:cNvSpPr txBox="1"/>
          <p:nvPr/>
        </p:nvSpPr>
        <p:spPr>
          <a:xfrm>
            <a:off x="3962400" y="3048000"/>
            <a:ext cx="2133600" cy="822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Hydroclathrus clathratus</a:t>
            </a: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"/>
          <p:cNvGrpSpPr/>
          <p:nvPr/>
        </p:nvGrpSpPr>
        <p:grpSpPr>
          <a:xfrm>
            <a:off x="2743200" y="3852863"/>
            <a:ext cx="4572000" cy="3005137"/>
            <a:chOff x="2400" y="768"/>
            <a:chExt cx="2880" cy="1893"/>
          </a:xfrm>
        </p:grpSpPr>
        <p:pic>
          <p:nvPicPr>
            <p:cNvPr id="5135" name="Picture 21" descr="D:\hypnea.jpg"/>
            <p:cNvPicPr>
              <a:picLocks noChangeAspect="1"/>
            </p:cNvPicPr>
            <p:nvPr/>
          </p:nvPicPr>
          <p:blipFill>
            <a:blip r:embed="rId2"/>
            <a:srcRect l="2507"/>
            <a:stretch>
              <a:fillRect/>
            </a:stretch>
          </p:blipFill>
          <p:spPr>
            <a:xfrm>
              <a:off x="2400" y="768"/>
              <a:ext cx="2880" cy="189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5136" name="Text Box 22"/>
            <p:cNvSpPr txBox="1"/>
            <p:nvPr/>
          </p:nvSpPr>
          <p:spPr>
            <a:xfrm>
              <a:off x="2880" y="2352"/>
              <a:ext cx="1728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Hypnea chordacea</a:t>
              </a:r>
              <a:endParaRPr b="1" i="1">
                <a:latin typeface="Times New Roman" pitchFamily="18" charset="0"/>
              </a:endParaRPr>
            </a:p>
          </p:txBody>
        </p:sp>
      </p:grpSp>
      <p:pic>
        <p:nvPicPr>
          <p:cNvPr id="5123" name="Picture 24" descr="D:\asparagopsis.jpg"/>
          <p:cNvPicPr>
            <a:picLocks noChangeAspect="1"/>
          </p:cNvPicPr>
          <p:nvPr/>
        </p:nvPicPr>
        <p:blipFill>
          <a:blip r:embed="rId3"/>
          <a:srcRect l="12779"/>
          <a:stretch>
            <a:fillRect/>
          </a:stretch>
        </p:blipFill>
        <p:spPr>
          <a:xfrm>
            <a:off x="6781800" y="2982913"/>
            <a:ext cx="2362200" cy="387508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124" name="Text Box 25"/>
          <p:cNvSpPr txBox="1"/>
          <p:nvPr/>
        </p:nvSpPr>
        <p:spPr>
          <a:xfrm>
            <a:off x="7086600" y="6035675"/>
            <a:ext cx="2057400" cy="822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>
              <a:spcBef>
                <a:spcPct val="50000"/>
              </a:spcBef>
            </a:pPr>
            <a:r>
              <a:rPr b="1" i="1">
                <a:solidFill>
                  <a:srgbClr val="FFFF00"/>
                </a:solidFill>
                <a:latin typeface="Times New Roman" pitchFamily="18" charset="0"/>
              </a:rPr>
              <a:t>Asparagopsis taxiformis</a:t>
            </a:r>
          </a:p>
        </p:txBody>
      </p:sp>
      <p:grpSp>
        <p:nvGrpSpPr>
          <p:cNvPr id="5125" name="Group 29"/>
          <p:cNvGrpSpPr/>
          <p:nvPr/>
        </p:nvGrpSpPr>
        <p:grpSpPr>
          <a:xfrm>
            <a:off x="228600" y="3048000"/>
            <a:ext cx="3048000" cy="2295525"/>
            <a:chOff x="144" y="2874"/>
            <a:chExt cx="1920" cy="1446"/>
          </a:xfrm>
        </p:grpSpPr>
        <p:pic>
          <p:nvPicPr>
            <p:cNvPr id="5133" name="Picture 27" descr="D:\galaxaura.jpg"/>
            <p:cNvPicPr>
              <a:picLocks noChangeAspect="1"/>
            </p:cNvPicPr>
            <p:nvPr/>
          </p:nvPicPr>
          <p:blipFill>
            <a:blip r:embed="rId4"/>
            <a:srcRect l="6522" r="6522"/>
            <a:stretch>
              <a:fillRect/>
            </a:stretch>
          </p:blipFill>
          <p:spPr>
            <a:xfrm>
              <a:off x="144" y="2874"/>
              <a:ext cx="1920" cy="1446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5134" name="Text Box 28"/>
            <p:cNvSpPr txBox="1"/>
            <p:nvPr/>
          </p:nvSpPr>
          <p:spPr>
            <a:xfrm>
              <a:off x="144" y="4002"/>
              <a:ext cx="1824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Galaxaura fastigiata</a:t>
              </a:r>
            </a:p>
          </p:txBody>
        </p:sp>
      </p:grpSp>
      <p:grpSp>
        <p:nvGrpSpPr>
          <p:cNvPr id="5126" name="Group 30"/>
          <p:cNvGrpSpPr/>
          <p:nvPr/>
        </p:nvGrpSpPr>
        <p:grpSpPr>
          <a:xfrm>
            <a:off x="1219200" y="533400"/>
            <a:ext cx="3581400" cy="2678113"/>
            <a:chOff x="0" y="2633"/>
            <a:chExt cx="2256" cy="1687"/>
          </a:xfrm>
        </p:grpSpPr>
        <p:pic>
          <p:nvPicPr>
            <p:cNvPr id="5131" name="Picture 31" descr="D:\acanthophera.jpg"/>
            <p:cNvPicPr>
              <a:picLocks noChangeAspect="1"/>
            </p:cNvPicPr>
            <p:nvPr/>
          </p:nvPicPr>
          <p:blipFill>
            <a:blip r:embed="rId5"/>
            <a:srcRect r="14546"/>
            <a:stretch>
              <a:fillRect/>
            </a:stretch>
          </p:blipFill>
          <p:spPr>
            <a:xfrm>
              <a:off x="0" y="2633"/>
              <a:ext cx="2256" cy="1687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5132" name="Text Box 32"/>
            <p:cNvSpPr txBox="1"/>
            <p:nvPr/>
          </p:nvSpPr>
          <p:spPr>
            <a:xfrm>
              <a:off x="144" y="3888"/>
              <a:ext cx="2064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Acanthophora spicifera</a:t>
              </a:r>
            </a:p>
          </p:txBody>
        </p:sp>
      </p:grpSp>
      <p:grpSp>
        <p:nvGrpSpPr>
          <p:cNvPr id="5127" name="Group 33"/>
          <p:cNvGrpSpPr/>
          <p:nvPr/>
        </p:nvGrpSpPr>
        <p:grpSpPr>
          <a:xfrm>
            <a:off x="5105400" y="609600"/>
            <a:ext cx="3505200" cy="2276475"/>
            <a:chOff x="0" y="1824"/>
            <a:chExt cx="2208" cy="1434"/>
          </a:xfrm>
        </p:grpSpPr>
        <p:pic>
          <p:nvPicPr>
            <p:cNvPr id="5129" name="Picture 34" descr="D:\anfeltia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824"/>
              <a:ext cx="2208" cy="1434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5130" name="Text Box 35"/>
            <p:cNvSpPr txBox="1"/>
            <p:nvPr/>
          </p:nvSpPr>
          <p:spPr>
            <a:xfrm>
              <a:off x="192" y="2880"/>
              <a:ext cx="1776" cy="28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Arial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b="1" i="1">
                  <a:solidFill>
                    <a:srgbClr val="FFFF00"/>
                  </a:solidFill>
                  <a:latin typeface="Times New Roman" pitchFamily="18" charset="0"/>
                </a:rPr>
                <a:t>Ahnfeltia concinna</a:t>
              </a:r>
            </a:p>
          </p:txBody>
        </p:sp>
      </p:grpSp>
      <p:sp>
        <p:nvSpPr>
          <p:cNvPr id="5128" name="Text Box 36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sz="3200" b="1">
                <a:solidFill>
                  <a:srgbClr val="FF3300"/>
                </a:solidFill>
              </a:rPr>
              <a:t>Rhodophyta</a:t>
            </a:r>
            <a:r>
              <a:rPr sz="3200" b="1"/>
              <a:t>: Red Algae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3555" name="Text Box 3"/>
          <p:cNvSpPr txBox="1"/>
          <p:nvPr/>
        </p:nvSpPr>
        <p:spPr>
          <a:xfrm>
            <a:off x="685800" y="6019800"/>
            <a:ext cx="78486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22. Florideophyceae: Corallinales: </a:t>
            </a:r>
            <a:r>
              <a:rPr sz="2000" i="1">
                <a:latin typeface="New York" charset="0"/>
                <a:ea typeface="Times New Roman" pitchFamily="18" charset="0"/>
              </a:rPr>
              <a:t>Lithophyllum  tortuosum</a:t>
            </a:r>
            <a:r>
              <a:rPr sz="2000">
                <a:latin typeface="New York" charset="0"/>
                <a:ea typeface="Times New Roman" pitchFamily="18" charset="0"/>
              </a:rPr>
              <a:t>: "trottoir" Middellandse Zee.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4579" name="Text Box 3"/>
          <p:cNvSpPr txBox="1"/>
          <p:nvPr/>
        </p:nvSpPr>
        <p:spPr>
          <a:xfrm>
            <a:off x="157163" y="5870575"/>
            <a:ext cx="43434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23. Florideophyceae: Gigartinales: habitus diverse genera.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713288" y="228600"/>
            <a:ext cx="4233862" cy="6324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5603" name="Text Box 3"/>
          <p:cNvSpPr txBox="1"/>
          <p:nvPr/>
        </p:nvSpPr>
        <p:spPr>
          <a:xfrm>
            <a:off x="304800" y="5421313"/>
            <a:ext cx="4038600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24. Florideophyceae: Gigartinales: </a:t>
            </a:r>
            <a:r>
              <a:rPr sz="2000" i="1">
                <a:latin typeface="New York" charset="0"/>
                <a:ea typeface="Times New Roman" pitchFamily="18" charset="0"/>
              </a:rPr>
              <a:t>Polyides rotundus</a:t>
            </a:r>
            <a:r>
              <a:rPr sz="2000">
                <a:latin typeface="New York" charset="0"/>
                <a:ea typeface="Times New Roman" pitchFamily="18" charset="0"/>
              </a:rPr>
              <a:t> (met hechtschijf) (Wimereux).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95825" y="685800"/>
            <a:ext cx="3946525" cy="5943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6627" name="Text Box 3"/>
          <p:cNvSpPr txBox="1"/>
          <p:nvPr/>
        </p:nvSpPr>
        <p:spPr>
          <a:xfrm>
            <a:off x="0" y="5116513"/>
            <a:ext cx="4500563" cy="176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25. </a:t>
            </a:r>
            <a:r>
              <a:rPr sz="2000" i="1">
                <a:latin typeface="New York" charset="0"/>
                <a:ea typeface="Times New Roman" pitchFamily="18" charset="0"/>
              </a:rPr>
              <a:t>Polyides rotundus</a:t>
            </a:r>
            <a:r>
              <a:rPr sz="2000">
                <a:latin typeface="New York" charset="0"/>
                <a:ea typeface="Times New Roman" pitchFamily="18" charset="0"/>
              </a:rPr>
              <a:t>: dwarse (onder) en overlangse (boven) doorsnede door multiaxiale thallus (fonteintype).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7651" name="Text Box 3"/>
          <p:cNvSpPr txBox="1"/>
          <p:nvPr/>
        </p:nvSpPr>
        <p:spPr>
          <a:xfrm>
            <a:off x="179388" y="5876925"/>
            <a:ext cx="8640762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Times New Roman" pitchFamily="18" charset="0"/>
              </a:rPr>
              <a:t>Rhodophyta 26. Florideophyceae: Gigartinales: </a:t>
            </a:r>
            <a:r>
              <a:rPr sz="2000" i="1">
                <a:latin typeface="Times New Roman" pitchFamily="18" charset="0"/>
              </a:rPr>
              <a:t>Plocamium cartilagineum</a:t>
            </a:r>
            <a:r>
              <a:rPr sz="2000">
                <a:latin typeface="Times New Roman" pitchFamily="18" charset="0"/>
              </a:rPr>
              <a:t> (kamwier, Wimereux).</a:t>
            </a: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8675" name="Text Box 3"/>
          <p:cNvSpPr txBox="1"/>
          <p:nvPr/>
        </p:nvSpPr>
        <p:spPr>
          <a:xfrm>
            <a:off x="685800" y="5791200"/>
            <a:ext cx="7696200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27. </a:t>
            </a:r>
            <a:r>
              <a:rPr lang="en-GB" altLang="en-US" sz="2000">
                <a:latin typeface="New York" charset="0"/>
                <a:ea typeface="Times New Roman" pitchFamily="18" charset="0"/>
              </a:rPr>
              <a:t>Florideophyceae: Gracilariales: </a:t>
            </a:r>
            <a:r>
              <a:rPr lang="en-GB" altLang="en-US" sz="2000" i="1">
                <a:latin typeface="New York" charset="0"/>
                <a:ea typeface="Times New Roman" pitchFamily="18" charset="0"/>
              </a:rPr>
              <a:t>Gracilaria gracilis</a:t>
            </a:r>
            <a:r>
              <a:rPr lang="en-GB" altLang="en-US" sz="2000">
                <a:latin typeface="New York" charset="0"/>
                <a:ea typeface="Times New Roman" pitchFamily="18" charset="0"/>
              </a:rPr>
              <a:t>: knoopwier (Wimereux)</a:t>
            </a:r>
            <a:r>
              <a:rPr lang="en-GB" altLang="en-US" sz="2000">
                <a:latin typeface="Times New Roman" pitchFamily="18" charset="0"/>
              </a:rPr>
              <a:t>. De knobbeltjes zijn </a:t>
            </a:r>
            <a:r>
              <a:rPr lang="en-GB" altLang="en-US" sz="2000">
                <a:solidFill>
                  <a:schemeClr val="accent2"/>
                </a:solidFill>
                <a:latin typeface="Times New Roman" pitchFamily="18" charset="0"/>
              </a:rPr>
              <a:t>cystokarpen</a:t>
            </a:r>
            <a:r>
              <a:rPr lang="en-GB" altLang="en-US" sz="2000">
                <a:latin typeface="Times New Roman" pitchFamily="18" charset="0"/>
              </a:rPr>
              <a:t>.</a:t>
            </a:r>
          </a:p>
        </p:txBody>
      </p:sp>
      <p:sp>
        <p:nvSpPr>
          <p:cNvPr id="28676" name="RightArrow 4"/>
          <p:cNvSpPr/>
          <p:nvPr/>
        </p:nvSpPr>
        <p:spPr>
          <a:xfrm rot="6960000">
            <a:off x="1502569" y="131365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28677" name="RightArrow 5"/>
          <p:cNvSpPr/>
          <p:nvPr/>
        </p:nvSpPr>
        <p:spPr>
          <a:xfrm rot="5100000">
            <a:off x="567532" y="3474244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28678" name="RightArrow 6"/>
          <p:cNvSpPr/>
          <p:nvPr/>
        </p:nvSpPr>
        <p:spPr>
          <a:xfrm rot="2460000">
            <a:off x="1908175" y="4383088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29699" name="Text Box 3"/>
          <p:cNvSpPr txBox="1"/>
          <p:nvPr/>
        </p:nvSpPr>
        <p:spPr>
          <a:xfrm>
            <a:off x="762000" y="5867400"/>
            <a:ext cx="76962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28. Florideophyceae: Gigartinales: </a:t>
            </a:r>
            <a:r>
              <a:rPr sz="2000" i="1">
                <a:latin typeface="New York" charset="0"/>
                <a:ea typeface="Times New Roman" pitchFamily="18" charset="0"/>
              </a:rPr>
              <a:t>Chondrus crispus</a:t>
            </a:r>
            <a:r>
              <a:rPr sz="2000">
                <a:latin typeface="New York" charset="0"/>
                <a:ea typeface="Times New Roman" pitchFamily="18" charset="0"/>
              </a:rPr>
              <a:t>: </a:t>
            </a:r>
            <a:br>
              <a:rPr sz="2000">
                <a:latin typeface="New York" charset="0"/>
                <a:ea typeface="Times New Roman" pitchFamily="18" charset="0"/>
              </a:rPr>
            </a:br>
            <a:r>
              <a:rPr sz="2000">
                <a:latin typeface="New York" charset="0"/>
                <a:ea typeface="Times New Roman" pitchFamily="18" charset="0"/>
              </a:rPr>
              <a:t>Iers mos (Wimereux).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0723" name="Text Box 3"/>
          <p:cNvSpPr txBox="1"/>
          <p:nvPr/>
        </p:nvSpPr>
        <p:spPr>
          <a:xfrm>
            <a:off x="179388" y="5805488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29. Florideophyceae: Gigartinales: </a:t>
            </a:r>
            <a:r>
              <a:rPr sz="2000" i="1">
                <a:latin typeface="New York" charset="0"/>
                <a:ea typeface="Times New Roman" pitchFamily="18" charset="0"/>
              </a:rPr>
              <a:t>Mastocarpus stellatus</a:t>
            </a:r>
            <a:r>
              <a:rPr sz="2000">
                <a:latin typeface="New York" charset="0"/>
                <a:ea typeface="Times New Roman" pitchFamily="18" charset="0"/>
              </a:rPr>
              <a:t>: Kernwier (Wimereux).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27088" y="333375"/>
            <a:ext cx="7416800" cy="541655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099" name="Text Box 3"/>
          <p:cNvSpPr txBox="1"/>
          <p:nvPr/>
        </p:nvSpPr>
        <p:spPr>
          <a:xfrm>
            <a:off x="762000" y="5867400"/>
            <a:ext cx="76962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2. Bangiophyceae: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Porphyra umbilicalis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purperwier: habitus: 10 cm groot, membraneus (1-lagig) (Wimereux).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1747" name="Text Box 3"/>
          <p:cNvSpPr txBox="1"/>
          <p:nvPr/>
        </p:nvSpPr>
        <p:spPr>
          <a:xfrm>
            <a:off x="179388" y="5734050"/>
            <a:ext cx="8785225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30. Florideophyceae: Gigartinales: </a:t>
            </a:r>
            <a:r>
              <a:rPr sz="2000" i="1">
                <a:solidFill>
                  <a:srgbClr val="FF0000"/>
                </a:solidFill>
                <a:latin typeface="New York" charset="0"/>
                <a:ea typeface="Times New Roman" pitchFamily="18" charset="0"/>
              </a:rPr>
              <a:t>Rissoella verruculosa</a:t>
            </a:r>
            <a:r>
              <a:rPr sz="2000">
                <a:latin typeface="New York" charset="0"/>
                <a:ea typeface="Times New Roman" pitchFamily="18" charset="0"/>
              </a:rPr>
              <a:t> (Middellandse zee): vormt een vegetatieband ter hoogte van de hoogwaterlijn; lager: </a:t>
            </a:r>
            <a:r>
              <a:rPr sz="2000" i="1">
                <a:solidFill>
                  <a:srgbClr val="FFCC00"/>
                </a:solidFill>
                <a:latin typeface="New York" charset="0"/>
                <a:ea typeface="Times New Roman" pitchFamily="18" charset="0"/>
              </a:rPr>
              <a:t>Cystoseira</a:t>
            </a:r>
            <a:r>
              <a:rPr sz="2000">
                <a:latin typeface="New York" charset="0"/>
                <a:ea typeface="Times New Roman" pitchFamily="18" charset="0"/>
              </a:rPr>
              <a:t>, een bruinwier, O. Fucales.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31748" name="RightArrow 4"/>
          <p:cNvSpPr/>
          <p:nvPr/>
        </p:nvSpPr>
        <p:spPr>
          <a:xfrm rot="5100000">
            <a:off x="5769769" y="2826544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31749" name="RightArrow 5"/>
          <p:cNvSpPr/>
          <p:nvPr/>
        </p:nvSpPr>
        <p:spPr>
          <a:xfrm rot="5100000">
            <a:off x="3734594" y="131365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2771" name="Text Box 3"/>
          <p:cNvSpPr txBox="1"/>
          <p:nvPr/>
        </p:nvSpPr>
        <p:spPr>
          <a:xfrm>
            <a:off x="685800" y="5943600"/>
            <a:ext cx="78486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31. Florideophyceae: Gigartinales: </a:t>
            </a:r>
            <a:r>
              <a:rPr sz="2000" i="1">
                <a:latin typeface="New York" charset="0"/>
                <a:ea typeface="Times New Roman" pitchFamily="18" charset="0"/>
              </a:rPr>
              <a:t>Rissoella verruculosa</a:t>
            </a:r>
            <a:r>
              <a:rPr sz="2000">
                <a:latin typeface="New York" charset="0"/>
                <a:ea typeface="Times New Roman" pitchFamily="18" charset="0"/>
              </a:rPr>
              <a:t>: detail (Middellandse zee: vegetatie).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00113" y="363538"/>
            <a:ext cx="7272337" cy="5513387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3795" name="Text Box 3"/>
          <p:cNvSpPr txBox="1"/>
          <p:nvPr/>
        </p:nvSpPr>
        <p:spPr>
          <a:xfrm>
            <a:off x="762000" y="6015038"/>
            <a:ext cx="76200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Times New Roman" pitchFamily="18" charset="0"/>
              </a:rPr>
              <a:t> </a:t>
            </a:r>
            <a:r>
              <a:rPr sz="2000">
                <a:latin typeface="New York" charset="0"/>
                <a:ea typeface="Times New Roman" pitchFamily="18" charset="0"/>
              </a:rPr>
              <a:t>Rhodophyta 32. Florideophyceae: Gigartinales: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sp. (</a:t>
            </a:r>
            <a:r>
              <a:rPr sz="2000" i="1">
                <a:latin typeface="New York" charset="0"/>
                <a:ea typeface="Times New Roman" pitchFamily="18" charset="0"/>
              </a:rPr>
              <a:t>Kappaphycus</a:t>
            </a:r>
            <a:r>
              <a:rPr sz="2000">
                <a:latin typeface="New York" charset="0"/>
                <a:ea typeface="Times New Roman" pitchFamily="18" charset="0"/>
              </a:rPr>
              <a:t>) (Kenya).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4819" name="Text Box 3"/>
          <p:cNvSpPr txBox="1"/>
          <p:nvPr/>
        </p:nvSpPr>
        <p:spPr>
          <a:xfrm>
            <a:off x="179388" y="5876925"/>
            <a:ext cx="8785225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33.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bamboevlotters met touwen.</a:t>
            </a: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5843" name="Text Box 3"/>
          <p:cNvSpPr txBox="1"/>
          <p:nvPr/>
        </p:nvSpPr>
        <p:spPr>
          <a:xfrm>
            <a:off x="179388" y="5949950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34.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bamboevlotters met touwen.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6867" name="Text Box 3"/>
          <p:cNvSpPr txBox="1"/>
          <p:nvPr/>
        </p:nvSpPr>
        <p:spPr>
          <a:xfrm>
            <a:off x="250825" y="5949950"/>
            <a:ext cx="8713788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35.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touwen met vastgeknoopte </a:t>
            </a:r>
            <a:r>
              <a:rPr sz="2000" i="1">
                <a:latin typeface="New York" charset="0"/>
                <a:ea typeface="Times New Roman" pitchFamily="18" charset="0"/>
              </a:rPr>
              <a:t>Eucheuma.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7891" name="Text Box 3"/>
          <p:cNvSpPr txBox="1"/>
          <p:nvPr/>
        </p:nvSpPr>
        <p:spPr>
          <a:xfrm>
            <a:off x="250825" y="5949950"/>
            <a:ext cx="8713788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36.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onderwaterbeeld van de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(op zeebodem: zeegrassen).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8915" name="Text Box 3"/>
          <p:cNvSpPr txBox="1"/>
          <p:nvPr/>
        </p:nvSpPr>
        <p:spPr>
          <a:xfrm>
            <a:off x="215900" y="5949950"/>
            <a:ext cx="882015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37.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oogsten van de volgroeide </a:t>
            </a:r>
            <a:r>
              <a:rPr sz="2000" i="1">
                <a:latin typeface="New York" charset="0"/>
                <a:ea typeface="Times New Roman" pitchFamily="18" charset="0"/>
              </a:rPr>
              <a:t>Eucheuma.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39939" name="Text Box 3"/>
          <p:cNvSpPr txBox="1"/>
          <p:nvPr/>
        </p:nvSpPr>
        <p:spPr>
          <a:xfrm>
            <a:off x="179388" y="5949950"/>
            <a:ext cx="8713787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38.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oogsten van de volgroeide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: in de boten.</a:t>
            </a:r>
            <a:r>
              <a:rPr lang="en-GB" altLang="en-US" sz="20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4572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0963" name="Text Box 3"/>
          <p:cNvSpPr txBox="1"/>
          <p:nvPr/>
        </p:nvSpPr>
        <p:spPr>
          <a:xfrm>
            <a:off x="179388" y="6021388"/>
            <a:ext cx="8713787" cy="8540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39.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drogen in de zon.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123" name="Text Box 3"/>
          <p:cNvSpPr txBox="1"/>
          <p:nvPr/>
        </p:nvSpPr>
        <p:spPr>
          <a:xfrm>
            <a:off x="539750" y="5876925"/>
            <a:ext cx="80645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3. Bangiophyceae: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Porphyra purpurea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habitus: 30 cm lang (Wimereux).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1987" name="Text Box 3"/>
          <p:cNvSpPr txBox="1"/>
          <p:nvPr/>
        </p:nvSpPr>
        <p:spPr>
          <a:xfrm>
            <a:off x="250825" y="5876925"/>
            <a:ext cx="864235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40. Maricultuur van </a:t>
            </a:r>
            <a:r>
              <a:rPr sz="2000" i="1">
                <a:latin typeface="New York" charset="0"/>
                <a:ea typeface="Times New Roman" pitchFamily="18" charset="0"/>
              </a:rPr>
              <a:t>Eucheuma</a:t>
            </a:r>
            <a:r>
              <a:rPr sz="2000">
                <a:latin typeface="New York" charset="0"/>
                <a:ea typeface="Times New Roman" pitchFamily="18" charset="0"/>
              </a:rPr>
              <a:t> in Indonesië: verpakken en vastknopen van fragmenten op touw.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4572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3011" name="Text Box 3"/>
          <p:cNvSpPr txBox="1"/>
          <p:nvPr/>
        </p:nvSpPr>
        <p:spPr>
          <a:xfrm>
            <a:off x="250825" y="6021388"/>
            <a:ext cx="8713788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41. Florideophyceae: Gelidiales: </a:t>
            </a:r>
            <a:r>
              <a:rPr sz="2000" i="1">
                <a:latin typeface="New York" charset="0"/>
                <a:ea typeface="Times New Roman" pitchFamily="18" charset="0"/>
              </a:rPr>
              <a:t>Gelidium pulchellum</a:t>
            </a:r>
            <a:r>
              <a:rPr sz="2000">
                <a:latin typeface="New York" charset="0"/>
                <a:ea typeface="Times New Roman" pitchFamily="18" charset="0"/>
              </a:rPr>
              <a:t> (Bretagne): een agarofyt.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713288" y="228600"/>
            <a:ext cx="4233862" cy="6324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4035" name="Text Box 3"/>
          <p:cNvSpPr txBox="1"/>
          <p:nvPr/>
        </p:nvSpPr>
        <p:spPr>
          <a:xfrm>
            <a:off x="0" y="5373688"/>
            <a:ext cx="4572000" cy="176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42. Florideophyceae: Rhodymeniales: </a:t>
            </a:r>
            <a:r>
              <a:rPr sz="2000" i="1">
                <a:latin typeface="New York" charset="0"/>
                <a:ea typeface="Times New Roman" pitchFamily="18" charset="0"/>
              </a:rPr>
              <a:t>Lomentaria articulata</a:t>
            </a:r>
            <a:r>
              <a:rPr sz="2000">
                <a:latin typeface="New York" charset="0"/>
                <a:ea typeface="Times New Roman" pitchFamily="18" charset="0"/>
              </a:rPr>
              <a:t> (worstjeswier) (herbariummateriaal Bretagne: verticillate vertakking).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729163" y="533400"/>
            <a:ext cx="3989387" cy="57912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5059" name="Text Box 3"/>
          <p:cNvSpPr txBox="1"/>
          <p:nvPr/>
        </p:nvSpPr>
        <p:spPr>
          <a:xfrm>
            <a:off x="0" y="5278438"/>
            <a:ext cx="4500563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43. Florideophyceae: Ceramiales, Ceramiaceae: </a:t>
            </a:r>
            <a:r>
              <a:rPr sz="2000" i="1">
                <a:latin typeface="New York" charset="0"/>
                <a:ea typeface="Times New Roman" pitchFamily="18" charset="0"/>
              </a:rPr>
              <a:t>Griffithsia</a:t>
            </a:r>
            <a:r>
              <a:rPr sz="2000">
                <a:latin typeface="New York" charset="0"/>
                <a:ea typeface="Times New Roman" pitchFamily="18" charset="0"/>
              </a:rPr>
              <a:t> apex met </a:t>
            </a:r>
            <a:r>
              <a:rPr sz="2000">
                <a:solidFill>
                  <a:srgbClr val="FFCC00"/>
                </a:solidFill>
                <a:latin typeface="New York" charset="0"/>
                <a:ea typeface="Times New Roman" pitchFamily="18" charset="0"/>
              </a:rPr>
              <a:t>trichoblasten</a:t>
            </a:r>
            <a:r>
              <a:rPr sz="2000">
                <a:latin typeface="New York" charset="0"/>
                <a:ea typeface="Times New Roman" pitchFamily="18" charset="0"/>
              </a:rPr>
              <a:t>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45060" name="RightArrow 4"/>
          <p:cNvSpPr/>
          <p:nvPr/>
        </p:nvSpPr>
        <p:spPr>
          <a:xfrm>
            <a:off x="5292725" y="3951288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45061" name="RightArrow 5"/>
          <p:cNvSpPr/>
          <p:nvPr/>
        </p:nvSpPr>
        <p:spPr>
          <a:xfrm rot="10800000">
            <a:off x="8388350" y="2565400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814888" y="228600"/>
            <a:ext cx="4132262" cy="61722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6083" name="Text Box 3"/>
          <p:cNvSpPr txBox="1"/>
          <p:nvPr/>
        </p:nvSpPr>
        <p:spPr>
          <a:xfrm>
            <a:off x="0" y="5516563"/>
            <a:ext cx="4787900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Rhodophyta 44. Florideophyceae: Ceramiales, Ceramiaceae: </a:t>
            </a:r>
            <a:r>
              <a:rPr sz="2000" i="1">
                <a:latin typeface="New York" charset="0"/>
                <a:ea typeface="Times New Roman" pitchFamily="18" charset="0"/>
              </a:rPr>
              <a:t>Halurus flosculosus</a:t>
            </a:r>
            <a:r>
              <a:rPr sz="2000">
                <a:latin typeface="New York" charset="0"/>
                <a:ea typeface="Times New Roman" pitchFamily="18" charset="0"/>
              </a:rPr>
              <a:t> (bloempjeswier, Wimereux).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7107" name="Text Box 3"/>
          <p:cNvSpPr txBox="1"/>
          <p:nvPr/>
        </p:nvSpPr>
        <p:spPr>
          <a:xfrm>
            <a:off x="0" y="5661025"/>
            <a:ext cx="4267200" cy="1463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45. Florideophyceae: Ceramiales, Ceramiaceae: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Plumaria plumosa.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859338" y="228600"/>
            <a:ext cx="4011612" cy="62484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8131" name="Text Box 3"/>
          <p:cNvSpPr txBox="1"/>
          <p:nvPr/>
        </p:nvSpPr>
        <p:spPr>
          <a:xfrm>
            <a:off x="0" y="4884738"/>
            <a:ext cx="4572000" cy="2073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46. Florideophyceae: Ceramiales, Ceramiaceae: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Ceramium tenerrimum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var.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brevizonatum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f.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repens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knopen en tussenknopen; rechts met </a:t>
            </a:r>
            <a:r>
              <a:rPr lang="en-US" altLang="en-US" sz="2000">
                <a:solidFill>
                  <a:schemeClr val="accent2"/>
                </a:solidFill>
                <a:latin typeface="New York" charset="0"/>
                <a:ea typeface="Times New Roman" pitchFamily="18" charset="0"/>
              </a:rPr>
              <a:t>tetrasporokysten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48132" name="RightArrow 4"/>
          <p:cNvSpPr/>
          <p:nvPr/>
        </p:nvSpPr>
        <p:spPr>
          <a:xfrm>
            <a:off x="7380288" y="1285875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48133" name="RightArrow 5"/>
          <p:cNvSpPr/>
          <p:nvPr/>
        </p:nvSpPr>
        <p:spPr>
          <a:xfrm>
            <a:off x="7380288" y="2293938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48134" name="RightArrow 6"/>
          <p:cNvSpPr/>
          <p:nvPr/>
        </p:nvSpPr>
        <p:spPr>
          <a:xfrm>
            <a:off x="7380288" y="3375025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48135" name="RightArrow 7"/>
          <p:cNvSpPr/>
          <p:nvPr/>
        </p:nvSpPr>
        <p:spPr>
          <a:xfrm>
            <a:off x="7308850" y="4454525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511675" y="115888"/>
            <a:ext cx="4308475" cy="66294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49155" name="Text Box 3"/>
          <p:cNvSpPr txBox="1"/>
          <p:nvPr/>
        </p:nvSpPr>
        <p:spPr>
          <a:xfrm>
            <a:off x="381000" y="5445125"/>
            <a:ext cx="3733800" cy="176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latin typeface="New York" charset="0"/>
                <a:ea typeface="Times New Roman" pitchFamily="18" charset="0"/>
              </a:rPr>
              <a:t>Rhdodophyta 47. </a:t>
            </a:r>
            <a:r>
              <a:rPr sz="2000" i="1">
                <a:latin typeface="New York" charset="0"/>
                <a:ea typeface="Times New Roman" pitchFamily="18" charset="0"/>
              </a:rPr>
              <a:t>Hypoglossum hypoglossoides</a:t>
            </a:r>
            <a:r>
              <a:rPr sz="2000">
                <a:latin typeface="New York" charset="0"/>
                <a:ea typeface="Times New Roman" pitchFamily="18" charset="0"/>
              </a:rPr>
              <a:t> (Tongwier): anatomie: lateraal vergroeien van zijtakjes).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411413" y="188913"/>
            <a:ext cx="4624387" cy="5932487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0179" name="Text Box 3"/>
          <p:cNvSpPr txBox="1"/>
          <p:nvPr/>
        </p:nvSpPr>
        <p:spPr>
          <a:xfrm>
            <a:off x="0" y="6157913"/>
            <a:ext cx="91440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48. Florideophyceae: Ceramiales, Delesseriaceae: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Delesseria sanguinea (369)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Caloglossa (1)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Membranoptera alata (2).</a:t>
            </a:r>
            <a:endParaRPr lang="en-US" altLang="en-US" sz="2000">
              <a:latin typeface="New York" charset="0"/>
              <a:ea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07950" y="549275"/>
            <a:ext cx="8964613" cy="47244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1203" name="Text Box 3"/>
          <p:cNvSpPr txBox="1"/>
          <p:nvPr/>
        </p:nvSpPr>
        <p:spPr>
          <a:xfrm>
            <a:off x="762000" y="5734050"/>
            <a:ext cx="7620000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49. Florideophyceae: Ceramiales, Delesseriaceae: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Apoglossum ruscifolium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(herbariumspecimen Bretagne).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37088" y="228600"/>
            <a:ext cx="4233862" cy="6324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6147" name="Text Box 3"/>
          <p:cNvSpPr txBox="1"/>
          <p:nvPr/>
        </p:nvSpPr>
        <p:spPr>
          <a:xfrm>
            <a:off x="152400" y="4956175"/>
            <a:ext cx="4267200" cy="2073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4. Florideophyceae: Acrochaetiales: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Acrochaetium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(=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Rhodochorton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Audouinella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...): vertakt trichaal met geslachtelijke voortplanting.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92100" y="398463"/>
            <a:ext cx="8601075" cy="51181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2227" name="Text Box 3"/>
          <p:cNvSpPr txBox="1"/>
          <p:nvPr/>
        </p:nvSpPr>
        <p:spPr>
          <a:xfrm>
            <a:off x="179388" y="5805488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50. Florideophyceae: Ceramiales, Delesseriaceae: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Martensia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sp. (herbariumspecimen Papoea Nieuw-Guinea).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810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3251" name="Text Box 3"/>
          <p:cNvSpPr txBox="1"/>
          <p:nvPr/>
        </p:nvSpPr>
        <p:spPr>
          <a:xfrm>
            <a:off x="179388" y="6021388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51. Florideophyceae: Ceramiales, Delesseriaceae: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Zellera tawallina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(herbariumspecimen Papoea Nieuw-Guinea).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132262" cy="61722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4275" name="Text Box 3"/>
          <p:cNvSpPr txBox="1"/>
          <p:nvPr/>
        </p:nvSpPr>
        <p:spPr>
          <a:xfrm>
            <a:off x="160338" y="5013325"/>
            <a:ext cx="4267200" cy="2073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52. Florideophyceae: Ceramiales, Rhodomelaceae: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Polysiphonia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(buiswier): mannelijke gametofyt met </a:t>
            </a:r>
            <a:r>
              <a:rPr lang="en-US" altLang="en-US" sz="2000">
                <a:solidFill>
                  <a:srgbClr val="FFCC00"/>
                </a:solidFill>
                <a:latin typeface="New York" charset="0"/>
                <a:ea typeface="Times New Roman" pitchFamily="18" charset="0"/>
              </a:rPr>
              <a:t>spermatangia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en </a:t>
            </a:r>
            <a:r>
              <a:rPr lang="en-US" altLang="en-US" sz="2000">
                <a:solidFill>
                  <a:schemeClr val="accent2"/>
                </a:solidFill>
                <a:latin typeface="New York" charset="0"/>
                <a:ea typeface="Times New Roman" pitchFamily="18" charset="0"/>
              </a:rPr>
              <a:t>trichoblasten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54276" name="RightArrow 4"/>
          <p:cNvSpPr/>
          <p:nvPr/>
        </p:nvSpPr>
        <p:spPr>
          <a:xfrm>
            <a:off x="4716463" y="4724400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4277" name="RightArrow 5"/>
          <p:cNvSpPr/>
          <p:nvPr/>
        </p:nvSpPr>
        <p:spPr>
          <a:xfrm rot="5040000">
            <a:off x="6201569" y="239315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4278" name="RightArrow 6"/>
          <p:cNvSpPr/>
          <p:nvPr/>
        </p:nvSpPr>
        <p:spPr>
          <a:xfrm rot="8940000">
            <a:off x="7380288" y="1285875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4279" name="RightArrow 7"/>
          <p:cNvSpPr/>
          <p:nvPr/>
        </p:nvSpPr>
        <p:spPr>
          <a:xfrm rot="4260000">
            <a:off x="7785894" y="2105819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4280" name="RightArrow 8"/>
          <p:cNvSpPr/>
          <p:nvPr/>
        </p:nvSpPr>
        <p:spPr>
          <a:xfrm rot="4860000">
            <a:off x="5147469" y="1502569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713288" y="228600"/>
            <a:ext cx="4233862" cy="63246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5299" name="Text Box 3"/>
          <p:cNvSpPr txBox="1"/>
          <p:nvPr/>
        </p:nvSpPr>
        <p:spPr>
          <a:xfrm>
            <a:off x="228600" y="5100638"/>
            <a:ext cx="4343400" cy="2073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53. Florideophyceae: Ceramiales, Rhodomelaceae: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Polysiphonia lanosa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, epifytisch (hemi-parasitisch) op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Ascophyllum nodosum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(knotswier) (Wimereux).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6323" name="Text Box 3"/>
          <p:cNvSpPr txBox="1"/>
          <p:nvPr/>
        </p:nvSpPr>
        <p:spPr>
          <a:xfrm>
            <a:off x="179388" y="5876925"/>
            <a:ext cx="8785225" cy="13287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>
                <a:latin typeface="New York" charset="0"/>
                <a:ea typeface="Times New Roman" pitchFamily="18" charset="0"/>
              </a:rPr>
              <a:t>Rhodophyta 54. Florideophyceae: Ceramiales, Rhodomelaceae: </a:t>
            </a:r>
            <a:r>
              <a:rPr lang="en-US" altLang="en-US" i="1">
                <a:latin typeface="New York" charset="0"/>
                <a:ea typeface="Times New Roman" pitchFamily="18" charset="0"/>
              </a:rPr>
              <a:t>Polysiphonia lanosa</a:t>
            </a:r>
            <a:r>
              <a:rPr lang="en-US" altLang="en-US">
                <a:latin typeface="New York" charset="0"/>
                <a:ea typeface="Times New Roman" pitchFamily="18" charset="0"/>
              </a:rPr>
              <a:t>, epifytisch (hemi-parasitisch) op </a:t>
            </a:r>
            <a:r>
              <a:rPr lang="en-US" altLang="en-US" i="1">
                <a:latin typeface="New York" charset="0"/>
                <a:ea typeface="Times New Roman" pitchFamily="18" charset="0"/>
              </a:rPr>
              <a:t>Ascophyllum nodosum</a:t>
            </a:r>
            <a:r>
              <a:rPr lang="en-US" altLang="en-US">
                <a:latin typeface="New York" charset="0"/>
                <a:ea typeface="Times New Roman" pitchFamily="18" charset="0"/>
              </a:rPr>
              <a:t> (knotswier) (Wimereux): detail.</a:t>
            </a:r>
          </a:p>
          <a:p>
            <a:pPr lvl="0">
              <a:spcBef>
                <a:spcPct val="50000"/>
              </a:spcBef>
            </a:pPr>
            <a:endParaRPr lang="en-GB" altLang="en-US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2286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7347" name="Text Box 3"/>
          <p:cNvSpPr txBox="1"/>
          <p:nvPr/>
        </p:nvSpPr>
        <p:spPr>
          <a:xfrm>
            <a:off x="179388" y="5805488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55. Florideophyceae: Palmariales: </a:t>
            </a:r>
            <a:r>
              <a:rPr lang="en-US" altLang="en-US" sz="2000" i="1">
                <a:solidFill>
                  <a:srgbClr val="FF0000"/>
                </a:solidFill>
                <a:latin typeface="New York" charset="0"/>
                <a:ea typeface="Times New Roman" pitchFamily="18" charset="0"/>
              </a:rPr>
              <a:t>Palmaria palmata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in situ tussen </a:t>
            </a:r>
            <a:r>
              <a:rPr lang="en-US" altLang="en-US" sz="2000" i="1">
                <a:solidFill>
                  <a:srgbClr val="FFCC00"/>
                </a:solidFill>
                <a:latin typeface="New York" charset="0"/>
                <a:ea typeface="Times New Roman" pitchFamily="18" charset="0"/>
              </a:rPr>
              <a:t>Laminaria digitata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en </a:t>
            </a:r>
            <a:r>
              <a:rPr lang="en-US" altLang="en-US" sz="2000" i="1">
                <a:solidFill>
                  <a:schemeClr val="accent2"/>
                </a:solidFill>
                <a:latin typeface="New York" charset="0"/>
                <a:ea typeface="Times New Roman" pitchFamily="18" charset="0"/>
              </a:rPr>
              <a:t>L. saccharina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(Wimereux).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57348" name="RightArrow 4"/>
          <p:cNvSpPr/>
          <p:nvPr/>
        </p:nvSpPr>
        <p:spPr>
          <a:xfrm rot="1620000">
            <a:off x="2411413" y="1790700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 wrap="none" anchor="ctr" anchorCtr="0"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/>
            <a:endParaRPr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7349" name="RightArrow 5"/>
          <p:cNvSpPr/>
          <p:nvPr/>
        </p:nvSpPr>
        <p:spPr>
          <a:xfrm rot="8100000">
            <a:off x="5580063" y="1285875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0" name="RightArrow 6"/>
          <p:cNvSpPr/>
          <p:nvPr/>
        </p:nvSpPr>
        <p:spPr>
          <a:xfrm rot="5100000">
            <a:off x="4383882" y="1286669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1" name="RightArrow 7"/>
          <p:cNvSpPr/>
          <p:nvPr/>
        </p:nvSpPr>
        <p:spPr>
          <a:xfrm rot="5400000">
            <a:off x="1359694" y="2826544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2" name="RightArrow 8"/>
          <p:cNvSpPr/>
          <p:nvPr/>
        </p:nvSpPr>
        <p:spPr>
          <a:xfrm rot="5400000">
            <a:off x="5463382" y="4050506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3" name="RightArrow 9"/>
          <p:cNvSpPr/>
          <p:nvPr/>
        </p:nvSpPr>
        <p:spPr>
          <a:xfrm rot="5100000">
            <a:off x="3393282" y="1313656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4" name="Right Arrow 57353"/>
          <p:cNvSpPr/>
          <p:nvPr/>
        </p:nvSpPr>
        <p:spPr>
          <a:xfrm rot="8100000">
            <a:off x="6300788" y="1862138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5" name="Right Arrow 57354"/>
          <p:cNvSpPr/>
          <p:nvPr/>
        </p:nvSpPr>
        <p:spPr>
          <a:xfrm rot="6660000">
            <a:off x="3609182" y="2682081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57356" name="Right Arrow 57355"/>
          <p:cNvSpPr/>
          <p:nvPr/>
        </p:nvSpPr>
        <p:spPr>
          <a:xfrm rot="2940000">
            <a:off x="6471444" y="361870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58371" name="Text Box 3"/>
          <p:cNvSpPr txBox="1"/>
          <p:nvPr/>
        </p:nvSpPr>
        <p:spPr>
          <a:xfrm>
            <a:off x="0" y="6078538"/>
            <a:ext cx="9144000" cy="13112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56. Florideophyceae: Palmariales: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Palmaria palmata 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(Wimereux).</a:t>
            </a:r>
          </a:p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 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en-US" err="1" smtClean="0"/>
              <a:t>Ectocarpus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Dr. E. Srinivas Reddy</a:t>
            </a:r>
            <a:endParaRPr lang="en-US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Systematic position: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Division: Algae</a:t>
            </a:r>
          </a:p>
          <a:p>
            <a:pPr>
              <a:buNone/>
            </a:pPr>
            <a:r>
              <a:rPr lang="en-US" smtClean="0"/>
              <a:t>  Class: Phaeophyceae</a:t>
            </a:r>
          </a:p>
          <a:p>
            <a:pPr>
              <a:buNone/>
            </a:pPr>
            <a:r>
              <a:rPr lang="en-US" smtClean="0"/>
              <a:t>    Order: Ectocarpales</a:t>
            </a:r>
          </a:p>
          <a:p>
            <a:pPr>
              <a:buNone/>
            </a:pPr>
            <a:r>
              <a:rPr lang="en-US" smtClean="0"/>
              <a:t>      Family: Ectocarpaceae</a:t>
            </a:r>
          </a:p>
          <a:p>
            <a:pPr>
              <a:buNone/>
            </a:pPr>
            <a:r>
              <a:rPr lang="en-US" smtClean="0"/>
              <a:t>	     Type: </a:t>
            </a:r>
            <a:r>
              <a:rPr lang="en-US" i="1" err="1" smtClean="0"/>
              <a:t>Ectocarpus</a:t>
            </a:r>
            <a:r>
              <a:rPr lang="en-US" smtClean="0"/>
              <a:t> sp</a:t>
            </a:r>
            <a:endParaRPr lang="en-US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Occurrence: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err="1" smtClean="0"/>
              <a:t>Multicellular</a:t>
            </a:r>
            <a:endParaRPr lang="en-US" smtClean="0"/>
          </a:p>
          <a:p>
            <a:r>
              <a:rPr lang="en-US" smtClean="0"/>
              <a:t>Filamentous</a:t>
            </a:r>
          </a:p>
          <a:p>
            <a:r>
              <a:rPr lang="en-US" smtClean="0"/>
              <a:t>Branched</a:t>
            </a:r>
          </a:p>
          <a:p>
            <a:r>
              <a:rPr lang="en-US" smtClean="0"/>
              <a:t>Marine brown alga.</a:t>
            </a:r>
          </a:p>
          <a:p>
            <a:r>
              <a:rPr lang="en-US" smtClean="0"/>
              <a:t>It occures in colder seas of polar and temperate regions.</a:t>
            </a:r>
          </a:p>
          <a:p>
            <a:r>
              <a:rPr lang="en-US" smtClean="0"/>
              <a:t>It grows abundantly on sea shore attached to rocks and stones.</a:t>
            </a:r>
          </a:p>
          <a:p>
            <a:r>
              <a:rPr lang="en-US" smtClean="0"/>
              <a:t>Some species grow epiphytically on other algae and epizoically on the fins of fishes.</a:t>
            </a:r>
          </a:p>
          <a:p>
            <a:pPr>
              <a:buNone/>
            </a:pPr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2286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7171" name="Text Box 3"/>
          <p:cNvSpPr txBox="1"/>
          <p:nvPr/>
        </p:nvSpPr>
        <p:spPr>
          <a:xfrm>
            <a:off x="0" y="4138613"/>
            <a:ext cx="4572000" cy="2530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5. Florideophyceae: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Acrochaetium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links boven: toefjes filamenten; rechts boven: rode (dominantie van fycoërythrine) en groene takjes (dominantie van chlorofyl a); onder: zijtakjes met monosporocysten; detail monosporo-</a:t>
            </a:r>
            <a:br>
              <a:rPr lang="en-US" altLang="en-US" sz="2000">
                <a:latin typeface="New York" charset="0"/>
                <a:ea typeface="Times New Roman" pitchFamily="18" charset="0"/>
              </a:rPr>
            </a:br>
            <a:r>
              <a:rPr lang="en-US" altLang="en-US" sz="2000">
                <a:latin typeface="New York" charset="0"/>
                <a:ea typeface="Times New Roman" pitchFamily="18" charset="0"/>
              </a:rPr>
              <a:t>cysten.</a:t>
            </a: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Thallus Structure: 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14800" y="1589566"/>
            <a:ext cx="5029199" cy="5268433"/>
          </a:xfrm>
        </p:spPr>
        <p:txBody>
          <a:bodyPr/>
          <a:lstStyle/>
          <a:p>
            <a:r>
              <a:rPr lang="en-US" smtClean="0"/>
              <a:t>The thallus is differentiated into two portions i. e.</a:t>
            </a:r>
          </a:p>
          <a:p>
            <a:pPr>
              <a:buNone/>
            </a:pPr>
            <a:r>
              <a:rPr lang="en-US" smtClean="0"/>
              <a:t>Prostrate portion</a:t>
            </a:r>
          </a:p>
          <a:p>
            <a:pPr>
              <a:buNone/>
            </a:pPr>
            <a:r>
              <a:rPr lang="en-US" smtClean="0"/>
              <a:t>Erect portion</a:t>
            </a:r>
          </a:p>
          <a:p>
            <a:pPr>
              <a:buNone/>
            </a:pPr>
            <a:r>
              <a:rPr lang="en-US" smtClean="0"/>
              <a:t>Prostrate portion atttached substratum by rhioids.</a:t>
            </a:r>
          </a:p>
          <a:p>
            <a:pPr>
              <a:buNone/>
            </a:pPr>
            <a:r>
              <a:rPr lang="en-US" smtClean="0"/>
              <a:t>Erect portion composed of many lateral branches and they have tapering ends.</a:t>
            </a:r>
          </a:p>
          <a:p>
            <a:pPr>
              <a:buNone/>
            </a:pPr>
            <a:endParaRPr lang="en-US"/>
          </a:p>
        </p:txBody>
      </p:sp>
      <p:pic>
        <p:nvPicPr>
          <p:cNvPr id="6" name="Picture 9" descr="Ectocarpus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43200" y="4724400"/>
            <a:ext cx="1371600" cy="192476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 rot="5400000">
            <a:off x="-512763" y="2065338"/>
            <a:ext cx="4330700" cy="3248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cell structure: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89567"/>
            <a:ext cx="4724400" cy="4572000"/>
          </a:xfrm>
        </p:spPr>
        <p:txBody>
          <a:bodyPr>
            <a:normAutofit fontScale="32500" lnSpcReduction="20000"/>
          </a:bodyPr>
          <a:lstStyle/>
          <a:p>
            <a:r>
              <a:rPr lang="en-US" sz="7000" smtClean="0"/>
              <a:t>It is composed of many retangular or cylindrical uninucleate cells.</a:t>
            </a:r>
          </a:p>
          <a:p>
            <a:endParaRPr lang="en-US" sz="7000" smtClean="0"/>
          </a:p>
          <a:p>
            <a:r>
              <a:rPr lang="en-US" sz="7000" smtClean="0"/>
              <a:t>The cells have double layered cell wall the outer is pectic in nature and inner cellulose in nature.</a:t>
            </a:r>
          </a:p>
          <a:p>
            <a:endParaRPr lang="en-US" sz="7000" smtClean="0"/>
          </a:p>
          <a:p>
            <a:r>
              <a:rPr lang="en-US" sz="7000" smtClean="0"/>
              <a:t>Protoplasm contains many discoid or band shaped or riboon like chromatophores without purenoids.</a:t>
            </a:r>
          </a:p>
          <a:p>
            <a:endParaRPr lang="en-US" sz="7000" smtClean="0"/>
          </a:p>
          <a:p>
            <a:r>
              <a:rPr lang="en-US" sz="7000" smtClean="0"/>
              <a:t>Cell organells and in addition to the reserved food complex corbohydrates</a:t>
            </a:r>
          </a:p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845050" y="1752600"/>
            <a:ext cx="3886200" cy="434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Reproduction: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Asexual reproduction</a:t>
            </a:r>
          </a:p>
          <a:p>
            <a:r>
              <a:rPr lang="en-US" smtClean="0"/>
              <a:t>Sexual Reproduction</a:t>
            </a:r>
          </a:p>
          <a:p>
            <a:pPr>
              <a:buNone/>
            </a:pPr>
            <a:endParaRPr lang="en-US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Asexual Reproduction: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err="1" smtClean="0"/>
              <a:t>Feverable conditions:</a:t>
            </a:r>
          </a:p>
          <a:p>
            <a:pPr>
              <a:buNone/>
            </a:pPr>
            <a:endParaRPr lang="en-US" sz="3200" smtClean="0"/>
          </a:p>
          <a:p>
            <a:r>
              <a:rPr lang="en-US" sz="3200" err="1" smtClean="0"/>
              <a:t>Plurilocular sporangia</a:t>
            </a:r>
          </a:p>
          <a:p>
            <a:pPr>
              <a:buNone/>
            </a:pPr>
            <a:r>
              <a:rPr lang="en-US" sz="3200" smtClean="0"/>
              <a:t> </a:t>
            </a:r>
          </a:p>
          <a:p>
            <a:r>
              <a:rPr lang="en-US" sz="3200" err="1" smtClean="0"/>
              <a:t>Unilocular Sporangia.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Plurilocular Sporangia: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1524000"/>
            <a:ext cx="7696200" cy="51363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890795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Unilocular sporangia: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1524000"/>
            <a:ext cx="7848600" cy="51363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Sexual Reproduction: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Un favourable conditions.</a:t>
            </a:r>
          </a:p>
          <a:p>
            <a:r>
              <a:rPr lang="en-US" smtClean="0"/>
              <a:t>Three types:</a:t>
            </a:r>
          </a:p>
          <a:p>
            <a:pPr marL="514350" indent="-514350">
              <a:buAutoNum type="arabicPeriod"/>
            </a:pPr>
            <a:r>
              <a:rPr lang="en-US" err="1" smtClean="0"/>
              <a:t>Isogamous type</a:t>
            </a:r>
          </a:p>
          <a:p>
            <a:pPr marL="514350" indent="-514350">
              <a:buAutoNum type="arabicPeriod"/>
            </a:pPr>
            <a:r>
              <a:rPr lang="en-US" smtClean="0"/>
              <a:t>Morphological anisogamous type</a:t>
            </a:r>
          </a:p>
          <a:p>
            <a:pPr marL="514350" indent="-514350">
              <a:buAutoNum type="arabicPeriod"/>
            </a:pPr>
            <a:r>
              <a:rPr lang="en-US" smtClean="0"/>
              <a:t>Physiological anisogamous type.</a:t>
            </a:r>
            <a:endParaRPr lang="en-US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Sexual Reproduction: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1600200"/>
            <a:ext cx="7467599" cy="5105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1454150" y="527050"/>
            <a:ext cx="6845300" cy="5791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52963" y="304800"/>
            <a:ext cx="3989387" cy="57912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8195" name="Text Box 3"/>
          <p:cNvSpPr txBox="1"/>
          <p:nvPr/>
        </p:nvSpPr>
        <p:spPr>
          <a:xfrm>
            <a:off x="304800" y="5045075"/>
            <a:ext cx="4114800" cy="176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6. Florideophyceae: Nemalionales: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Batrachospermum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(kikkerdrilwier): uniaxiaal met kransen van zijtakken. </a:t>
            </a:r>
          </a:p>
          <a:p>
            <a:pPr lvl="0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/>
          <p:nvPr/>
        </p:nvSpPr>
        <p:spPr>
          <a:xfrm>
            <a:off x="2438400" y="6400800"/>
            <a:ext cx="4338638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Fig. 14.23 in Graham et al. 2008</a:t>
            </a:r>
          </a:p>
        </p:txBody>
      </p:sp>
      <p:pic>
        <p:nvPicPr>
          <p:cNvPr id="2051" name="Picture 7" descr="Ectocarpus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2063750" cy="28956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2" name="Picture 9" descr="Ectocarpus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905000"/>
            <a:ext cx="2117725" cy="29718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53" name="Text Box 10"/>
          <p:cNvSpPr txBox="1"/>
          <p:nvPr/>
        </p:nvSpPr>
        <p:spPr>
          <a:xfrm>
            <a:off x="1447800" y="0"/>
            <a:ext cx="6945313" cy="1066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 eaLnBrk="1" hangingPunct="1"/>
            <a:r>
              <a:t>Isomorphic Alternation of Generations</a:t>
            </a:r>
          </a:p>
          <a:p>
            <a:pPr marL="0" lvl="0" indent="0" algn="ctr" eaLnBrk="1" hangingPunct="1"/>
            <a:r>
              <a:t>(</a:t>
            </a:r>
            <a:r>
              <a:rPr i="1"/>
              <a:t>Ectocarpus</a:t>
            </a:r>
            <a:r>
              <a:t>)</a:t>
            </a:r>
          </a:p>
        </p:txBody>
      </p:sp>
      <p:sp>
        <p:nvSpPr>
          <p:cNvPr id="2054" name="Text Box 13"/>
          <p:cNvSpPr txBox="1"/>
          <p:nvPr/>
        </p:nvSpPr>
        <p:spPr>
          <a:xfrm>
            <a:off x="517525" y="1260475"/>
            <a:ext cx="2293938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Sporophyte (2n)</a:t>
            </a:r>
          </a:p>
        </p:txBody>
      </p:sp>
      <p:sp>
        <p:nvSpPr>
          <p:cNvPr id="2055" name="Text Box 14"/>
          <p:cNvSpPr txBox="1"/>
          <p:nvPr/>
        </p:nvSpPr>
        <p:spPr>
          <a:xfrm>
            <a:off x="5867400" y="1219200"/>
            <a:ext cx="23939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Gametophyte (n)</a:t>
            </a:r>
          </a:p>
        </p:txBody>
      </p:sp>
      <p:pic>
        <p:nvPicPr>
          <p:cNvPr id="2056" name="Picture 16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914400"/>
            <a:ext cx="1092200" cy="1419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7" name="Picture 17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572000"/>
            <a:ext cx="879475" cy="1143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8" name="Picture 18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052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59" name="Text Box 19"/>
          <p:cNvSpPr txBox="1"/>
          <p:nvPr/>
        </p:nvSpPr>
        <p:spPr>
          <a:xfrm>
            <a:off x="3717925" y="2403475"/>
            <a:ext cx="1395413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Spore (n)</a:t>
            </a:r>
          </a:p>
        </p:txBody>
      </p:sp>
      <p:sp>
        <p:nvSpPr>
          <p:cNvPr id="2060" name="Text Box 20"/>
          <p:cNvSpPr txBox="1"/>
          <p:nvPr/>
        </p:nvSpPr>
        <p:spPr>
          <a:xfrm>
            <a:off x="4724400" y="5715000"/>
            <a:ext cx="1766888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Gametes (n)</a:t>
            </a:r>
          </a:p>
        </p:txBody>
      </p:sp>
      <p:sp>
        <p:nvSpPr>
          <p:cNvPr id="2061" name="AutoShape 22"/>
          <p:cNvSpPr/>
          <p:nvPr/>
        </p:nvSpPr>
        <p:spPr>
          <a:xfrm rot="19020000">
            <a:off x="2386013" y="1971675"/>
            <a:ext cx="1600200" cy="685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1097804663" y="345664538"/>
              </a:cxn>
              <a:cxn ang="0">
                <a:pos x="2147483647" y="172832269"/>
              </a:cxn>
              <a:cxn ang="0">
                <a:pos x="2147483647" y="345664538"/>
              </a:cxn>
              <a:cxn ang="0">
                <a:pos x="2147483647" y="518496743"/>
              </a:cxn>
              <a:cxn ang="0">
                <a:pos x="2147483647" y="345664538"/>
              </a:cxn>
            </a:cxnLst>
            <a:rect l="l" t="t" r="r" b="b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 wrap="none" anchor="ctr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/>
          </a:p>
        </p:txBody>
      </p:sp>
      <p:sp>
        <p:nvSpPr>
          <p:cNvPr id="2062" name="AutoShape 23"/>
          <p:cNvSpPr/>
          <p:nvPr/>
        </p:nvSpPr>
        <p:spPr>
          <a:xfrm rot="1380000">
            <a:off x="4870450" y="1739900"/>
            <a:ext cx="1600200" cy="685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1097804663" y="345664538"/>
              </a:cxn>
              <a:cxn ang="0">
                <a:pos x="2147483647" y="172832269"/>
              </a:cxn>
              <a:cxn ang="0">
                <a:pos x="2147483647" y="345664538"/>
              </a:cxn>
              <a:cxn ang="0">
                <a:pos x="2147483647" y="518496743"/>
              </a:cxn>
              <a:cxn ang="0">
                <a:pos x="2147483647" y="345664538"/>
              </a:cxn>
            </a:cxnLst>
            <a:rect l="l" t="t" r="r" b="b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 wrap="none" anchor="ctr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/>
          </a:p>
        </p:txBody>
      </p:sp>
      <p:sp>
        <p:nvSpPr>
          <p:cNvPr id="2063" name="AutoShape 24"/>
          <p:cNvSpPr/>
          <p:nvPr/>
        </p:nvSpPr>
        <p:spPr>
          <a:xfrm rot="8880000">
            <a:off x="6994525" y="5168900"/>
            <a:ext cx="1600200" cy="685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1097804663" y="345664538"/>
              </a:cxn>
              <a:cxn ang="0">
                <a:pos x="2147483647" y="172832269"/>
              </a:cxn>
              <a:cxn ang="0">
                <a:pos x="2147483647" y="345664538"/>
              </a:cxn>
              <a:cxn ang="0">
                <a:pos x="2147483647" y="518496743"/>
              </a:cxn>
              <a:cxn ang="0">
                <a:pos x="2147483647" y="345664538"/>
              </a:cxn>
            </a:cxnLst>
            <a:rect l="l" t="t" r="r" b="b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 wrap="none" anchor="ctr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/>
          </a:p>
        </p:txBody>
      </p:sp>
      <p:sp>
        <p:nvSpPr>
          <p:cNvPr id="2064" name="AutoShape 25"/>
          <p:cNvSpPr/>
          <p:nvPr/>
        </p:nvSpPr>
        <p:spPr>
          <a:xfrm rot="11820000">
            <a:off x="752475" y="5484813"/>
            <a:ext cx="1600200" cy="685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1097804663" y="345664538"/>
              </a:cxn>
              <a:cxn ang="0">
                <a:pos x="2147483647" y="172832269"/>
              </a:cxn>
              <a:cxn ang="0">
                <a:pos x="2147483647" y="345664538"/>
              </a:cxn>
              <a:cxn ang="0">
                <a:pos x="2147483647" y="518496743"/>
              </a:cxn>
              <a:cxn ang="0">
                <a:pos x="2147483647" y="345664538"/>
              </a:cxn>
            </a:cxnLst>
            <a:rect l="l" t="t" r="r" b="b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 wrap="none" anchor="ctr" anchorCtr="0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/>
          </a:p>
        </p:txBody>
      </p:sp>
      <p:pic>
        <p:nvPicPr>
          <p:cNvPr id="2065" name="Picture 26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0386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66" name="Picture 27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80000">
            <a:off x="3048000" y="43434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67" name="Text Box 28"/>
          <p:cNvSpPr txBox="1"/>
          <p:nvPr/>
        </p:nvSpPr>
        <p:spPr>
          <a:xfrm>
            <a:off x="2514600" y="5562600"/>
            <a:ext cx="16827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Zygote (2n)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304372493JEvCwL_p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5800"/>
            <a:ext cx="2705100" cy="191928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5" name="Picture 6" descr="Ectocarpus3"/>
          <p:cNvPicPr>
            <a:picLocks noGrp="1" noChangeAspect="1"/>
          </p:cNvPicPr>
          <p:nvPr>
            <p:ph type="body" idx="4294967295"/>
          </p:nvPr>
        </p:nvPicPr>
        <p:blipFill>
          <a:blip r:embed="rId3"/>
          <a:stretch>
            <a:fillRect/>
          </a:stretch>
        </p:blipFill>
        <p:spPr>
          <a:xfrm>
            <a:off x="228600" y="2895600"/>
            <a:ext cx="2281238" cy="3200400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3076" name="Text Box 7"/>
          <p:cNvSpPr txBox="1"/>
          <p:nvPr/>
        </p:nvSpPr>
        <p:spPr>
          <a:xfrm>
            <a:off x="228600" y="533400"/>
            <a:ext cx="4889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11</a:t>
            </a:r>
          </a:p>
        </p:txBody>
      </p:sp>
      <p:pic>
        <p:nvPicPr>
          <p:cNvPr id="3077" name="Picture 8" descr="Ectocarpus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38" y="533400"/>
            <a:ext cx="2063750" cy="28956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8" name="Picture 10" descr="ectocarpusg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81400"/>
            <a:ext cx="2362200" cy="13652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9" name="Text Box 11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12</a:t>
            </a:r>
          </a:p>
        </p:txBody>
      </p:sp>
      <p:pic>
        <p:nvPicPr>
          <p:cNvPr id="3080" name="Picture 12" descr="heterokon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04800"/>
            <a:ext cx="1092200" cy="1419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1" name="Picture 13" descr="heterokon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581400"/>
            <a:ext cx="1092200" cy="1419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2" name="Picture 14" descr="heterokon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876800"/>
            <a:ext cx="1092200" cy="1419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3" name="Picture 15" descr="heterokon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5720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4" name="Picture 16" descr="heterokon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580000">
            <a:off x="2286000" y="4876800"/>
            <a:ext cx="1066800" cy="1066800"/>
          </a:xfrm>
          <a:prstGeom prst="rect">
            <a:avLst/>
          </a:prstGeom>
          <a:noFill/>
          <a:ln>
            <a:noFill/>
            <a:miter lim="800000"/>
          </a:ln>
        </p:spPr>
      </p:pic>
      <p:cxnSp>
        <p:nvCxnSpPr>
          <p:cNvPr id="3085" name="Line 17"/>
          <p:cNvCxnSpPr/>
          <p:nvPr/>
        </p:nvCxnSpPr>
        <p:spPr>
          <a:xfrm flipV="1">
            <a:off x="990600" y="1981200"/>
            <a:ext cx="838200" cy="14478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86" name="Line 18"/>
          <p:cNvCxnSpPr/>
          <p:nvPr/>
        </p:nvCxnSpPr>
        <p:spPr>
          <a:xfrm flipV="1">
            <a:off x="2590800" y="1066800"/>
            <a:ext cx="1828800" cy="2286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87" name="Line 19"/>
          <p:cNvCxnSpPr/>
          <p:nvPr/>
        </p:nvCxnSpPr>
        <p:spPr>
          <a:xfrm>
            <a:off x="5181600" y="1219200"/>
            <a:ext cx="1905000" cy="11430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88" name="Line 20"/>
          <p:cNvCxnSpPr/>
          <p:nvPr/>
        </p:nvCxnSpPr>
        <p:spPr>
          <a:xfrm flipH="1">
            <a:off x="7848600" y="2819400"/>
            <a:ext cx="152400" cy="15240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89" name="Line 21"/>
          <p:cNvCxnSpPr/>
          <p:nvPr/>
        </p:nvCxnSpPr>
        <p:spPr>
          <a:xfrm flipH="1" flipV="1">
            <a:off x="3276600" y="5486400"/>
            <a:ext cx="533400" cy="3048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pic>
        <p:nvPicPr>
          <p:cNvPr id="3090" name="Picture 23" descr="ectocarpusg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953000"/>
            <a:ext cx="2362200" cy="1365250"/>
          </a:xfrm>
          <a:prstGeom prst="rect">
            <a:avLst/>
          </a:prstGeom>
          <a:noFill/>
          <a:ln>
            <a:noFill/>
            <a:miter lim="800000"/>
          </a:ln>
        </p:spPr>
      </p:pic>
      <p:cxnSp>
        <p:nvCxnSpPr>
          <p:cNvPr id="3091" name="Line 24"/>
          <p:cNvCxnSpPr/>
          <p:nvPr/>
        </p:nvCxnSpPr>
        <p:spPr>
          <a:xfrm flipH="1">
            <a:off x="5105400" y="5638800"/>
            <a:ext cx="1295400" cy="3048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92" name="Line 25"/>
          <p:cNvCxnSpPr/>
          <p:nvPr/>
        </p:nvCxnSpPr>
        <p:spPr>
          <a:xfrm flipH="1">
            <a:off x="4876800" y="4343400"/>
            <a:ext cx="1295400" cy="3048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93" name="Line 27"/>
          <p:cNvCxnSpPr/>
          <p:nvPr/>
        </p:nvCxnSpPr>
        <p:spPr>
          <a:xfrm flipH="1">
            <a:off x="3124200" y="4953000"/>
            <a:ext cx="533400" cy="2286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cxnSp>
        <p:nvCxnSpPr>
          <p:cNvPr id="3094" name="Line 28"/>
          <p:cNvCxnSpPr/>
          <p:nvPr/>
        </p:nvCxnSpPr>
        <p:spPr>
          <a:xfrm flipH="1" flipV="1">
            <a:off x="1828800" y="5181600"/>
            <a:ext cx="914400" cy="1524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sp>
        <p:nvSpPr>
          <p:cNvPr id="3095" name="Text Box 29"/>
          <p:cNvSpPr txBox="1"/>
          <p:nvPr/>
        </p:nvSpPr>
        <p:spPr>
          <a:xfrm>
            <a:off x="517525" y="6038850"/>
            <a:ext cx="2192338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Sporophyte</a:t>
            </a:r>
          </a:p>
        </p:txBody>
      </p:sp>
      <p:sp>
        <p:nvSpPr>
          <p:cNvPr id="3096" name="Text Box 30"/>
          <p:cNvSpPr txBox="1"/>
          <p:nvPr/>
        </p:nvSpPr>
        <p:spPr>
          <a:xfrm>
            <a:off x="6019800" y="0"/>
            <a:ext cx="2530475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Gametophyte</a:t>
            </a:r>
          </a:p>
        </p:txBody>
      </p:sp>
      <p:sp>
        <p:nvSpPr>
          <p:cNvPr id="3097" name="Text Box 31"/>
          <p:cNvSpPr txBox="1"/>
          <p:nvPr/>
        </p:nvSpPr>
        <p:spPr>
          <a:xfrm>
            <a:off x="4114800" y="6248400"/>
            <a:ext cx="38290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Pleurilocular Gametangium</a:t>
            </a:r>
          </a:p>
        </p:txBody>
      </p:sp>
      <p:sp>
        <p:nvSpPr>
          <p:cNvPr id="3098" name="Text Box 32"/>
          <p:cNvSpPr txBox="1"/>
          <p:nvPr/>
        </p:nvSpPr>
        <p:spPr>
          <a:xfrm>
            <a:off x="669925" y="41275"/>
            <a:ext cx="325755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Unilocular Sporangium</a:t>
            </a:r>
          </a:p>
        </p:txBody>
      </p:sp>
      <p:sp>
        <p:nvSpPr>
          <p:cNvPr id="3099" name="TextBox 26"/>
          <p:cNvSpPr txBox="1"/>
          <p:nvPr/>
        </p:nvSpPr>
        <p:spPr>
          <a:xfrm>
            <a:off x="3657600" y="2590800"/>
            <a:ext cx="2168525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b="1" i="1">
                <a:latin typeface="Times New Roman" pitchFamily="18" charset="0"/>
                <a:ea typeface="Times New Roman" pitchFamily="18" charset="0"/>
              </a:rPr>
              <a:t>Ectocarpus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ectocarpusg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2422525" cy="4191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099" name="Picture 7" descr="ectocarpusg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1600200"/>
            <a:ext cx="2465388" cy="42672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00" name="Picture 8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1092200" cy="1419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01" name="Picture 9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4478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02" name="Text Box 10"/>
          <p:cNvSpPr txBox="1"/>
          <p:nvPr/>
        </p:nvSpPr>
        <p:spPr>
          <a:xfrm>
            <a:off x="381000" y="685800"/>
            <a:ext cx="3068638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Female Gametangium</a:t>
            </a:r>
          </a:p>
        </p:txBody>
      </p:sp>
      <p:sp>
        <p:nvSpPr>
          <p:cNvPr id="4103" name="Text Box 11"/>
          <p:cNvSpPr txBox="1"/>
          <p:nvPr/>
        </p:nvSpPr>
        <p:spPr>
          <a:xfrm>
            <a:off x="5546725" y="650875"/>
            <a:ext cx="27813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Male Gametangium</a:t>
            </a:r>
          </a:p>
        </p:txBody>
      </p:sp>
      <p:sp>
        <p:nvSpPr>
          <p:cNvPr id="4104" name="Freeform 17"/>
          <p:cNvSpPr/>
          <p:nvPr/>
        </p:nvSpPr>
        <p:spPr>
          <a:xfrm>
            <a:off x="2060575" y="987425"/>
            <a:ext cx="3906838" cy="3700463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7"/>
              </a:cxn>
              <a:cxn ang="0">
                <a:pos x="1935480273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2132998"/>
              </a:cxn>
              <a:cxn ang="0">
                <a:pos x="2147483647" y="1635582133"/>
              </a:cxn>
              <a:cxn ang="0">
                <a:pos x="2147483647" y="1035785115"/>
              </a:cxn>
              <a:cxn ang="0">
                <a:pos x="2147483647" y="483870061"/>
              </a:cxn>
              <a:cxn ang="0">
                <a:pos x="2147483647" y="322580008"/>
              </a:cxn>
              <a:cxn ang="0">
                <a:pos x="2147483647" y="0"/>
              </a:cxn>
              <a:cxn ang="0">
                <a:pos x="2147483647" y="45362812"/>
              </a:cxn>
              <a:cxn ang="0">
                <a:pos x="2147483647" y="113407842"/>
              </a:cxn>
              <a:cxn ang="0">
                <a:pos x="2147483647" y="229335047"/>
              </a:cxn>
              <a:cxn ang="0">
                <a:pos x="2147483647" y="461189455"/>
              </a:cxn>
              <a:cxn ang="0">
                <a:pos x="2147483647" y="1081147915"/>
              </a:cxn>
              <a:cxn ang="0">
                <a:pos x="2147483647" y="1751509684"/>
              </a:cxn>
              <a:cxn ang="0">
                <a:pos x="2147483647" y="2142132998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074089624" y="2147483647"/>
              </a:cxn>
              <a:cxn ang="0">
                <a:pos x="1844754673" y="2147483647"/>
              </a:cxn>
              <a:cxn ang="0">
                <a:pos x="1774190317" y="2147483647"/>
              </a:cxn>
              <a:cxn ang="0">
                <a:pos x="1567537163" y="2147483647"/>
              </a:cxn>
              <a:cxn ang="0">
                <a:pos x="783769375" y="2147483647"/>
              </a:cxn>
              <a:cxn ang="0">
                <a:pos x="599797225" y="2147483647"/>
              </a:cxn>
              <a:cxn ang="0">
                <a:pos x="531753818" y="2147483647"/>
              </a:cxn>
              <a:cxn ang="0">
                <a:pos x="370463762" y="2147483647"/>
              </a:cxn>
              <a:cxn ang="0">
                <a:pos x="299897819" y="2147483647"/>
              </a:cxn>
              <a:cxn ang="0">
                <a:pos x="231854412" y="2147483647"/>
              </a:cxn>
              <a:cxn ang="0">
                <a:pos x="161290006" y="2147483647"/>
              </a:cxn>
            </a:cxnLst>
            <a:rect l="l" t="t" r="GT0" b="GT1"/>
            <a:pathLst>
              <a:path w="2461" h="2331">
                <a:moveTo>
                  <a:pt x="0" y="1042"/>
                </a:moveTo>
                <a:cubicBezTo>
                  <a:pt x="319" y="1087"/>
                  <a:pt x="558" y="1311"/>
                  <a:pt x="768" y="1536"/>
                </a:cubicBezTo>
                <a:cubicBezTo>
                  <a:pt x="814" y="1585"/>
                  <a:pt x="893" y="1668"/>
                  <a:pt x="933" y="1728"/>
                </a:cubicBezTo>
                <a:cubicBezTo>
                  <a:pt x="943" y="1743"/>
                  <a:pt x="949" y="1760"/>
                  <a:pt x="960" y="1773"/>
                </a:cubicBezTo>
                <a:cubicBezTo>
                  <a:pt x="979" y="1796"/>
                  <a:pt x="1024" y="1837"/>
                  <a:pt x="1024" y="1837"/>
                </a:cubicBezTo>
                <a:cubicBezTo>
                  <a:pt x="1049" y="1940"/>
                  <a:pt x="1143" y="2029"/>
                  <a:pt x="1225" y="2093"/>
                </a:cubicBezTo>
                <a:cubicBezTo>
                  <a:pt x="1239" y="2104"/>
                  <a:pt x="1258" y="2109"/>
                  <a:pt x="1271" y="2121"/>
                </a:cubicBezTo>
                <a:cubicBezTo>
                  <a:pt x="1307" y="2153"/>
                  <a:pt x="1321" y="2194"/>
                  <a:pt x="1363" y="2221"/>
                </a:cubicBezTo>
                <a:cubicBezTo>
                  <a:pt x="1379" y="2231"/>
                  <a:pt x="1400" y="2232"/>
                  <a:pt x="1417" y="2240"/>
                </a:cubicBezTo>
                <a:cubicBezTo>
                  <a:pt x="1624" y="2331"/>
                  <a:pt x="1504" y="2299"/>
                  <a:pt x="1664" y="2331"/>
                </a:cubicBezTo>
                <a:cubicBezTo>
                  <a:pt x="1816" y="2325"/>
                  <a:pt x="1969" y="2327"/>
                  <a:pt x="2121" y="2313"/>
                </a:cubicBezTo>
                <a:cubicBezTo>
                  <a:pt x="2176" y="2308"/>
                  <a:pt x="2280" y="2200"/>
                  <a:pt x="2323" y="2167"/>
                </a:cubicBezTo>
                <a:cubicBezTo>
                  <a:pt x="2347" y="2117"/>
                  <a:pt x="2393" y="2092"/>
                  <a:pt x="2423" y="2048"/>
                </a:cubicBezTo>
                <a:cubicBezTo>
                  <a:pt x="2435" y="2030"/>
                  <a:pt x="2460" y="1993"/>
                  <a:pt x="2460" y="1993"/>
                </a:cubicBezTo>
                <a:cubicBezTo>
                  <a:pt x="2457" y="1950"/>
                  <a:pt x="2461" y="1906"/>
                  <a:pt x="2451" y="1865"/>
                </a:cubicBezTo>
                <a:cubicBezTo>
                  <a:pt x="2443" y="1833"/>
                  <a:pt x="2414" y="1810"/>
                  <a:pt x="2396" y="1783"/>
                </a:cubicBezTo>
                <a:cubicBezTo>
                  <a:pt x="2374" y="1750"/>
                  <a:pt x="2348" y="1705"/>
                  <a:pt x="2313" y="1682"/>
                </a:cubicBezTo>
                <a:cubicBezTo>
                  <a:pt x="2226" y="1625"/>
                  <a:pt x="2132" y="1578"/>
                  <a:pt x="2048" y="1517"/>
                </a:cubicBezTo>
                <a:cubicBezTo>
                  <a:pt x="2005" y="1486"/>
                  <a:pt x="1976" y="1428"/>
                  <a:pt x="1939" y="1389"/>
                </a:cubicBezTo>
                <a:cubicBezTo>
                  <a:pt x="1931" y="1361"/>
                  <a:pt x="1910" y="1336"/>
                  <a:pt x="1911" y="1307"/>
                </a:cubicBezTo>
                <a:cubicBezTo>
                  <a:pt x="1915" y="1166"/>
                  <a:pt x="1905" y="961"/>
                  <a:pt x="2021" y="850"/>
                </a:cubicBezTo>
                <a:cubicBezTo>
                  <a:pt x="2047" y="773"/>
                  <a:pt x="2110" y="706"/>
                  <a:pt x="2167" y="649"/>
                </a:cubicBezTo>
                <a:cubicBezTo>
                  <a:pt x="2237" y="579"/>
                  <a:pt x="2298" y="489"/>
                  <a:pt x="2359" y="411"/>
                </a:cubicBezTo>
                <a:cubicBezTo>
                  <a:pt x="2378" y="333"/>
                  <a:pt x="2383" y="277"/>
                  <a:pt x="2368" y="192"/>
                </a:cubicBezTo>
                <a:cubicBezTo>
                  <a:pt x="2364" y="172"/>
                  <a:pt x="2321" y="137"/>
                  <a:pt x="2313" y="128"/>
                </a:cubicBezTo>
                <a:cubicBezTo>
                  <a:pt x="2223" y="23"/>
                  <a:pt x="2177" y="12"/>
                  <a:pt x="2039" y="0"/>
                </a:cubicBezTo>
                <a:cubicBezTo>
                  <a:pt x="1926" y="6"/>
                  <a:pt x="1813" y="6"/>
                  <a:pt x="1701" y="18"/>
                </a:cubicBezTo>
                <a:cubicBezTo>
                  <a:pt x="1672" y="21"/>
                  <a:pt x="1645" y="33"/>
                  <a:pt x="1619" y="45"/>
                </a:cubicBezTo>
                <a:cubicBezTo>
                  <a:pt x="1593" y="57"/>
                  <a:pt x="1545" y="91"/>
                  <a:pt x="1545" y="91"/>
                </a:cubicBezTo>
                <a:cubicBezTo>
                  <a:pt x="1523" y="125"/>
                  <a:pt x="1492" y="148"/>
                  <a:pt x="1472" y="183"/>
                </a:cubicBezTo>
                <a:cubicBezTo>
                  <a:pt x="1426" y="263"/>
                  <a:pt x="1396" y="337"/>
                  <a:pt x="1381" y="429"/>
                </a:cubicBezTo>
                <a:cubicBezTo>
                  <a:pt x="1378" y="502"/>
                  <a:pt x="1377" y="613"/>
                  <a:pt x="1363" y="695"/>
                </a:cubicBezTo>
                <a:cubicBezTo>
                  <a:pt x="1354" y="747"/>
                  <a:pt x="1330" y="799"/>
                  <a:pt x="1317" y="850"/>
                </a:cubicBezTo>
                <a:cubicBezTo>
                  <a:pt x="1313" y="868"/>
                  <a:pt x="1274" y="900"/>
                  <a:pt x="1262" y="914"/>
                </a:cubicBezTo>
                <a:cubicBezTo>
                  <a:pt x="1228" y="953"/>
                  <a:pt x="1211" y="981"/>
                  <a:pt x="1180" y="1024"/>
                </a:cubicBezTo>
                <a:cubicBezTo>
                  <a:pt x="1156" y="1058"/>
                  <a:pt x="1068" y="1085"/>
                  <a:pt x="1033" y="1097"/>
                </a:cubicBezTo>
                <a:cubicBezTo>
                  <a:pt x="963" y="1094"/>
                  <a:pt x="893" y="1096"/>
                  <a:pt x="823" y="1088"/>
                </a:cubicBezTo>
                <a:cubicBezTo>
                  <a:pt x="788" y="1084"/>
                  <a:pt x="762" y="1052"/>
                  <a:pt x="732" y="1033"/>
                </a:cubicBezTo>
                <a:cubicBezTo>
                  <a:pt x="723" y="1027"/>
                  <a:pt x="704" y="1015"/>
                  <a:pt x="704" y="1015"/>
                </a:cubicBezTo>
                <a:cubicBezTo>
                  <a:pt x="682" y="981"/>
                  <a:pt x="661" y="964"/>
                  <a:pt x="622" y="951"/>
                </a:cubicBezTo>
                <a:cubicBezTo>
                  <a:pt x="539" y="893"/>
                  <a:pt x="391" y="929"/>
                  <a:pt x="311" y="932"/>
                </a:cubicBezTo>
                <a:cubicBezTo>
                  <a:pt x="287" y="937"/>
                  <a:pt x="261" y="939"/>
                  <a:pt x="238" y="951"/>
                </a:cubicBezTo>
                <a:cubicBezTo>
                  <a:pt x="228" y="956"/>
                  <a:pt x="221" y="966"/>
                  <a:pt x="211" y="969"/>
                </a:cubicBezTo>
                <a:cubicBezTo>
                  <a:pt x="190" y="975"/>
                  <a:pt x="168" y="975"/>
                  <a:pt x="147" y="978"/>
                </a:cubicBezTo>
                <a:cubicBezTo>
                  <a:pt x="138" y="984"/>
                  <a:pt x="129" y="991"/>
                  <a:pt x="119" y="996"/>
                </a:cubicBezTo>
                <a:cubicBezTo>
                  <a:pt x="110" y="1000"/>
                  <a:pt x="100" y="1001"/>
                  <a:pt x="92" y="1005"/>
                </a:cubicBezTo>
                <a:cubicBezTo>
                  <a:pt x="82" y="1010"/>
                  <a:pt x="64" y="1024"/>
                  <a:pt x="64" y="1024"/>
                </a:cubicBezTo>
              </a:path>
            </a:pathLst>
          </a:custGeom>
          <a:noFill/>
          <a:ln>
            <a:solidFill>
              <a:schemeClr val="tx1"/>
            </a:solidFill>
            <a:round/>
          </a:ln>
        </p:spPr>
        <p:txBody>
          <a:bodyPr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/>
          </a:p>
        </p:txBody>
      </p:sp>
      <p:sp>
        <p:nvSpPr>
          <p:cNvPr id="4105" name="Text Box 18"/>
          <p:cNvSpPr txBox="1"/>
          <p:nvPr/>
        </p:nvSpPr>
        <p:spPr>
          <a:xfrm>
            <a:off x="3124200" y="2819400"/>
            <a:ext cx="2033588" cy="701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 eaLnBrk="1" hangingPunct="1"/>
            <a:r>
              <a:rPr sz="2000"/>
              <a:t>Pheremone</a:t>
            </a:r>
          </a:p>
          <a:p>
            <a:pPr marL="0" lvl="0" indent="0" algn="ctr" eaLnBrk="1" hangingPunct="1"/>
            <a:r>
              <a:rPr sz="2000"/>
              <a:t>(= Sex Hormone)</a:t>
            </a:r>
          </a:p>
        </p:txBody>
      </p:sp>
      <p:pic>
        <p:nvPicPr>
          <p:cNvPr id="4106" name="Picture 19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0574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07" name="Picture 20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5908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08" name="Picture 21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2766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09" name="Picture 22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2860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0" name="Picture 23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5146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1" name="Picture 24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2766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2" name="Picture 25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862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3" name="Picture 26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9624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4" name="Picture 27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4290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5" name="Picture 28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6" name="Picture 29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5052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7" name="Picture 30" descr="heterokont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19200"/>
            <a:ext cx="447675" cy="5810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118" name="Picture 32" descr="C11pheromones2"/>
          <p:cNvPicPr>
            <a:picLocks noChangeAspect="1"/>
          </p:cNvPicPr>
          <p:nvPr/>
        </p:nvPicPr>
        <p:blipFill>
          <a:blip r:embed="rId4"/>
          <a:srcRect l="58750" t="2942" r="10001" b="64384"/>
          <a:stretch>
            <a:fillRect/>
          </a:stretch>
        </p:blipFill>
        <p:spPr>
          <a:xfrm>
            <a:off x="3200400" y="4343400"/>
            <a:ext cx="2743200" cy="1905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4119" name="Text Box 33"/>
          <p:cNvSpPr txBox="1"/>
          <p:nvPr/>
        </p:nvSpPr>
        <p:spPr>
          <a:xfrm>
            <a:off x="3124200" y="6172200"/>
            <a:ext cx="26035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t>(e.g., Ectocarpene)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l5fig5"/>
          <p:cNvPicPr>
            <a:picLocks noChangeAspect="1"/>
          </p:cNvPicPr>
          <p:nvPr/>
        </p:nvPicPr>
        <p:blipFill>
          <a:blip r:embed="rId3"/>
          <a:srcRect l="32354" r="17647" b="54644"/>
          <a:stretch>
            <a:fillRect/>
          </a:stretch>
        </p:blipFill>
        <p:spPr>
          <a:xfrm>
            <a:off x="2438400" y="1066800"/>
            <a:ext cx="3886200" cy="2667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123" name="Text Box 12"/>
          <p:cNvSpPr txBox="1"/>
          <p:nvPr/>
        </p:nvSpPr>
        <p:spPr>
          <a:xfrm>
            <a:off x="1712913" y="228600"/>
            <a:ext cx="6219825" cy="584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ctr" eaLnBrk="1" hangingPunct="1"/>
            <a:r>
              <a:rPr b="1" i="1">
                <a:latin typeface="Times New Roman" pitchFamily="18" charset="0"/>
                <a:ea typeface="Times New Roman" pitchFamily="18" charset="0"/>
              </a:rPr>
              <a:t>Ectocarpus</a:t>
            </a:r>
            <a:r>
              <a:rPr b="1">
                <a:latin typeface="Times New Roman" pitchFamily="18" charset="0"/>
                <a:ea typeface="Times New Roman" pitchFamily="18" charset="0"/>
              </a:rPr>
              <a:t>: Asexual Reproduction</a:t>
            </a:r>
          </a:p>
        </p:txBody>
      </p:sp>
      <p:pic>
        <p:nvPicPr>
          <p:cNvPr id="5124" name="Picture 9" descr="l5fig5"/>
          <p:cNvPicPr>
            <a:picLocks noChangeAspect="1"/>
          </p:cNvPicPr>
          <p:nvPr/>
        </p:nvPicPr>
        <p:blipFill>
          <a:blip r:embed="rId3"/>
          <a:srcRect l="8824" t="61529" r="33333" b="3484"/>
          <a:stretch>
            <a:fillRect/>
          </a:stretch>
        </p:blipFill>
        <p:spPr>
          <a:xfrm>
            <a:off x="2362200" y="4343400"/>
            <a:ext cx="4495800" cy="20574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125" name="Arc 7"/>
          <p:cNvSpPr/>
          <p:nvPr/>
        </p:nvSpPr>
        <p:spPr>
          <a:xfrm>
            <a:off x="3429000" y="5181600"/>
            <a:ext cx="46038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000000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000000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000000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000000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000000"/>
                </a:solidFill>
                <a:effectLst/>
                <a:latin typeface="Arial"/>
              </a:defRPr>
            </a:lvl5pPr>
            <a:lvl6pPr>
              <a:defRPr lang="en-US">
                <a:solidFill>
                  <a:srgbClr val="000000"/>
                </a:solidFill>
                <a:latin typeface="Arial"/>
              </a:defRPr>
            </a:lvl6pPr>
            <a:lvl7pPr>
              <a:defRPr lang="en-US">
                <a:solidFill>
                  <a:srgbClr val="000000"/>
                </a:solidFill>
                <a:latin typeface="Arial"/>
              </a:defRPr>
            </a:lvl7pPr>
            <a:lvl8pPr>
              <a:defRPr lang="en-US">
                <a:solidFill>
                  <a:srgbClr val="000000"/>
                </a:solidFill>
                <a:latin typeface="Arial"/>
              </a:defRPr>
            </a:lvl8pPr>
            <a:lvl9pPr>
              <a:defRPr lang="en-US">
                <a:solidFill>
                  <a:srgbClr val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6" name="Rectangle 8"/>
          <p:cNvSpPr/>
          <p:nvPr/>
        </p:nvSpPr>
        <p:spPr>
          <a:xfrm>
            <a:off x="2209800" y="4267200"/>
            <a:ext cx="2209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5pPr>
            <a:lvl6pPr>
              <a:defRPr lang="en-US">
                <a:solidFill>
                  <a:srgbClr val="FFFFFF"/>
                </a:solidFill>
                <a:latin typeface="Arial"/>
              </a:defRPr>
            </a:lvl6pPr>
            <a:lvl7pPr>
              <a:defRPr lang="en-US">
                <a:solidFill>
                  <a:srgbClr val="FFFFFF"/>
                </a:solidFill>
                <a:latin typeface="Arial"/>
              </a:defRPr>
            </a:lvl7pPr>
            <a:lvl8pPr>
              <a:defRPr lang="en-US">
                <a:solidFill>
                  <a:srgbClr val="FFFFFF"/>
                </a:solidFill>
                <a:latin typeface="Arial"/>
              </a:defRPr>
            </a:lvl8pPr>
            <a:lvl9pPr>
              <a:defRPr lang="en-US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7" name="Rectangle 9"/>
          <p:cNvSpPr/>
          <p:nvPr/>
        </p:nvSpPr>
        <p:spPr>
          <a:xfrm>
            <a:off x="4800600" y="2362200"/>
            <a:ext cx="2209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0" i="0" u="none" baseline="0">
                <a:solidFill>
                  <a:srgbClr val="FFFFFF"/>
                </a:solidFill>
                <a:effectLst/>
                <a:latin typeface="Arial"/>
              </a:defRPr>
            </a:lvl5pPr>
            <a:lvl6pPr>
              <a:defRPr lang="en-US">
                <a:solidFill>
                  <a:srgbClr val="FFFFFF"/>
                </a:solidFill>
                <a:latin typeface="Arial"/>
              </a:defRPr>
            </a:lvl6pPr>
            <a:lvl7pPr>
              <a:defRPr lang="en-US">
                <a:solidFill>
                  <a:srgbClr val="FFFFFF"/>
                </a:solidFill>
                <a:latin typeface="Arial"/>
              </a:defRPr>
            </a:lvl7pPr>
            <a:lvl8pPr>
              <a:defRPr lang="en-US">
                <a:solidFill>
                  <a:srgbClr val="FFFFFF"/>
                </a:solidFill>
                <a:latin typeface="Arial"/>
              </a:defRPr>
            </a:lvl8pPr>
            <a:lvl9pPr>
              <a:defRPr lang="en-US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128" name="Straight Connector 11"/>
          <p:cNvCxnSpPr/>
          <p:nvPr/>
        </p:nvCxnSpPr>
        <p:spPr>
          <a:xfrm flipV="1">
            <a:off x="381000" y="3886200"/>
            <a:ext cx="8229600" cy="76200"/>
          </a:xfrm>
          <a:prstGeom prst="line">
            <a:avLst/>
          </a:prstGeom>
          <a:noFill/>
          <a:ln>
            <a:solidFill>
              <a:srgbClr val="FF0000"/>
            </a:solidFill>
            <a:miter lim="800000"/>
          </a:ln>
        </p:spPr>
      </p:cxn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ctocarpus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tretch>
            <a:fillRect/>
          </a:stretch>
        </p:blipFill>
        <p:spPr>
          <a:xfrm>
            <a:off x="806450" y="2057400"/>
            <a:ext cx="2770188" cy="388620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147" name="Picture 5" descr="Ectocarpus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05000"/>
            <a:ext cx="2878138" cy="40386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148" name="Picture 6" descr="304372493JEvCwL_p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1943100" cy="13779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149" name="Picture 8" descr="plurilocularsporangiumgross"/>
          <p:cNvPicPr>
            <a:picLocks noChangeAspect="1"/>
          </p:cNvPicPr>
          <p:nvPr/>
        </p:nvPicPr>
        <p:blipFill>
          <a:blip r:embed="rId4"/>
          <a:srcRect l="8400" r="16400" b="16667"/>
          <a:stretch>
            <a:fillRect/>
          </a:stretch>
        </p:blipFill>
        <p:spPr>
          <a:xfrm>
            <a:off x="2362200" y="2971800"/>
            <a:ext cx="2133600" cy="147478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150" name="Picture 10" descr="plurilocularsporangiumgross"/>
          <p:cNvPicPr>
            <a:picLocks noChangeAspect="1"/>
          </p:cNvPicPr>
          <p:nvPr/>
        </p:nvPicPr>
        <p:blipFill>
          <a:blip r:embed="rId4"/>
          <a:srcRect l="6400"/>
          <a:stretch>
            <a:fillRect/>
          </a:stretch>
        </p:blipFill>
        <p:spPr>
          <a:xfrm>
            <a:off x="4724400" y="914400"/>
            <a:ext cx="2667000" cy="1778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6151" name="Picture 12" descr="plurilocularsporangiumgro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95600"/>
            <a:ext cx="2590800" cy="161766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6152" name="Text Box 14"/>
          <p:cNvSpPr txBox="1"/>
          <p:nvPr/>
        </p:nvSpPr>
        <p:spPr>
          <a:xfrm>
            <a:off x="974725" y="6086475"/>
            <a:ext cx="2647950" cy="519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sz="2800"/>
              <a:t>Sporophyte (2n)</a:t>
            </a:r>
          </a:p>
        </p:txBody>
      </p:sp>
      <p:sp>
        <p:nvSpPr>
          <p:cNvPr id="6153" name="Text Box 15"/>
          <p:cNvSpPr txBox="1"/>
          <p:nvPr/>
        </p:nvSpPr>
        <p:spPr>
          <a:xfrm>
            <a:off x="5775325" y="6010275"/>
            <a:ext cx="2765425" cy="9461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sz="2800"/>
              <a:t>Gametophyte (n)</a:t>
            </a:r>
          </a:p>
          <a:p>
            <a:pPr marL="0" lvl="0" indent="0" eaLnBrk="1" hangingPunct="1"/>
            <a:endParaRPr sz="2800"/>
          </a:p>
        </p:txBody>
      </p:sp>
      <p:sp>
        <p:nvSpPr>
          <p:cNvPr id="6154" name="Text Box 16"/>
          <p:cNvSpPr txBox="1"/>
          <p:nvPr/>
        </p:nvSpPr>
        <p:spPr>
          <a:xfrm>
            <a:off x="3048000" y="228600"/>
            <a:ext cx="3433763" cy="5191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r>
              <a:rPr sz="2800" i="1"/>
              <a:t>Ectocarpus </a:t>
            </a:r>
            <a:r>
              <a:rPr sz="2800"/>
              <a:t>Summary</a:t>
            </a:r>
          </a:p>
        </p:txBody>
      </p:sp>
      <p:cxnSp>
        <p:nvCxnSpPr>
          <p:cNvPr id="6155" name="Line 17"/>
          <p:cNvCxnSpPr/>
          <p:nvPr/>
        </p:nvCxnSpPr>
        <p:spPr>
          <a:xfrm flipH="1">
            <a:off x="4648200" y="914400"/>
            <a:ext cx="0" cy="56388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err="1" smtClean="0"/>
              <a:t>Oedogonium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4267200"/>
            <a:ext cx="7406640" cy="1600200"/>
          </a:xfrm>
        </p:spPr>
        <p:txBody>
          <a:bodyPr/>
          <a:lstStyle/>
          <a:p>
            <a:pPr algn="ctr"/>
            <a:r>
              <a:rPr lang="en-US" smtClean="0"/>
              <a:t>Dr. Srinivas Reddy</a:t>
            </a:r>
            <a:endParaRPr lang="en-US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Division: Algae</a:t>
            </a:r>
          </a:p>
          <a:p>
            <a:pPr>
              <a:buNone/>
            </a:pPr>
            <a:r>
              <a:rPr lang="en-US" smtClean="0"/>
              <a:t>	Class : Chlorophyceae</a:t>
            </a:r>
          </a:p>
          <a:p>
            <a:pPr>
              <a:buNone/>
            </a:pPr>
            <a:r>
              <a:rPr lang="en-US" smtClean="0"/>
              <a:t>     Order: Oedogoniales</a:t>
            </a:r>
          </a:p>
          <a:p>
            <a:pPr>
              <a:buNone/>
            </a:pPr>
            <a:r>
              <a:rPr lang="en-US" smtClean="0"/>
              <a:t>        Family: Oedogoniaceae</a:t>
            </a:r>
          </a:p>
          <a:p>
            <a:pPr>
              <a:buNone/>
            </a:pPr>
            <a:r>
              <a:rPr lang="en-US" smtClean="0"/>
              <a:t>          Genus: </a:t>
            </a:r>
            <a:r>
              <a:rPr lang="en-US" i="1" err="1" smtClean="0"/>
              <a:t>Oedogonium</a:t>
            </a:r>
            <a:endParaRPr lang="en-US" i="1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Occurrence: 	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 smtClean="0"/>
              <a:t>Multicellular</a:t>
            </a:r>
            <a:endParaRPr lang="en-US" smtClean="0"/>
          </a:p>
          <a:p>
            <a:r>
              <a:rPr lang="en-US" err="1" smtClean="0"/>
              <a:t>Filamantus</a:t>
            </a:r>
            <a:endParaRPr lang="en-US" smtClean="0"/>
          </a:p>
          <a:p>
            <a:r>
              <a:rPr lang="en-US" smtClean="0"/>
              <a:t>Un branched</a:t>
            </a:r>
          </a:p>
          <a:p>
            <a:r>
              <a:rPr lang="en-US" smtClean="0"/>
              <a:t>Green Algae</a:t>
            </a:r>
          </a:p>
          <a:p>
            <a:r>
              <a:rPr lang="en-US" smtClean="0"/>
              <a:t>It occures in the Standing water </a:t>
            </a:r>
          </a:p>
          <a:p>
            <a:r>
              <a:rPr lang="en-US" smtClean="0"/>
              <a:t>Attached to substratum and freely floating mass.</a:t>
            </a:r>
            <a:endParaRPr lang="en-US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Thallus Structure: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24000"/>
            <a:ext cx="4038600" cy="46634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mtClean="0"/>
              <a:t>It is composed of a row of many cylindrical or rectangular cells.</a:t>
            </a:r>
          </a:p>
          <a:p>
            <a:pPr algn="just"/>
            <a:r>
              <a:rPr lang="en-US" smtClean="0"/>
              <a:t>The cells are three types: 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1. Apical cell: apex and rounded.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II. Intercalary cell: between the apical and basal cell , ring like or plate like structures at the upper end called cap cells.</a:t>
            </a:r>
          </a:p>
          <a:p>
            <a:pPr algn="just">
              <a:buNone/>
            </a:pPr>
            <a:endParaRPr lang="en-US" smtClean="0"/>
          </a:p>
          <a:p>
            <a:pPr algn="just"/>
            <a:r>
              <a:rPr lang="en-US" smtClean="0"/>
              <a:t>III. Basal Cell: it is colourless it contain hold fast. It is disc shaped or finger shaped.</a:t>
            </a:r>
            <a:endParaRPr lang="en-US"/>
          </a:p>
        </p:txBody>
      </p:sp>
      <p:pic>
        <p:nvPicPr>
          <p:cNvPr id="1026" name="Picture 2" descr="C:\Users\Dell\Desktop\20150113_2007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 rot="16200000">
            <a:off x="461983" y="1976418"/>
            <a:ext cx="5288419" cy="377398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cell Structure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181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Cylindrical or Rectangular in shape.</a:t>
            </a:r>
          </a:p>
          <a:p>
            <a:r>
              <a:rPr lang="en-US" smtClean="0"/>
              <a:t>Cell have Double layared Cell wall.</a:t>
            </a:r>
          </a:p>
          <a:p>
            <a:r>
              <a:rPr lang="en-US" smtClean="0"/>
              <a:t>Outer is pectic and inner is Cellulose in nature.</a:t>
            </a:r>
          </a:p>
          <a:p>
            <a:r>
              <a:rPr lang="en-US" smtClean="0"/>
              <a:t>Protoplasm surrounded by thin membrane called plasma membrane.</a:t>
            </a:r>
          </a:p>
          <a:p>
            <a:r>
              <a:rPr lang="en-US" smtClean="0"/>
              <a:t>Protoplasm contain Nucleus, chloroplast, other cell organale’s like mitochondria, Galgi complex, Ribosome and ER.</a:t>
            </a:r>
          </a:p>
          <a:p>
            <a:r>
              <a:rPr lang="en-US" smtClean="0"/>
              <a:t>Reserve food  material is Starch and Glycogen granules.</a:t>
            </a:r>
          </a:p>
          <a:p>
            <a:r>
              <a:rPr lang="en-US" smtClean="0"/>
              <a:t>It contain raticulate chloroplast pyrenoids at the points of inter section.</a:t>
            </a:r>
          </a:p>
          <a:p>
            <a:r>
              <a:rPr lang="en-US" err="1" smtClean="0"/>
              <a:t>Pyrenoids are small protein odies sourended by starch they are white in colour.</a:t>
            </a:r>
          </a:p>
          <a:p>
            <a:endParaRPr lang="en-US" smtClean="0"/>
          </a:p>
          <a:p>
            <a:endParaRPr lang="en-US" smtClean="0"/>
          </a:p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775465" y="2438400"/>
            <a:ext cx="3368535" cy="3200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662488" y="152400"/>
            <a:ext cx="4284662" cy="64008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9219" name="Text Box 3"/>
          <p:cNvSpPr txBox="1"/>
          <p:nvPr/>
        </p:nvSpPr>
        <p:spPr>
          <a:xfrm>
            <a:off x="228600" y="4346575"/>
            <a:ext cx="4191000" cy="2682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7. Florideophyceae: Nemalionales: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Batrachospermum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boven: habitus (+ detail); onder links: bevruchting van het </a:t>
            </a:r>
            <a:r>
              <a:rPr lang="en-US" altLang="en-US" sz="2000">
                <a:solidFill>
                  <a:srgbClr val="FF0000"/>
                </a:solidFill>
                <a:latin typeface="New York" charset="0"/>
                <a:ea typeface="Times New Roman" pitchFamily="18" charset="0"/>
              </a:rPr>
              <a:t>carpogonium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door </a:t>
            </a:r>
            <a:r>
              <a:rPr lang="en-US" altLang="en-US" sz="2000">
                <a:solidFill>
                  <a:srgbClr val="FFCC00"/>
                </a:solidFill>
                <a:latin typeface="New York" charset="0"/>
                <a:ea typeface="Times New Roman" pitchFamily="18" charset="0"/>
              </a:rPr>
              <a:t>spermatia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; onder rechts: </a:t>
            </a:r>
            <a:r>
              <a:rPr lang="en-US" altLang="en-US" sz="2000">
                <a:solidFill>
                  <a:schemeClr val="accent2"/>
                </a:solidFill>
                <a:latin typeface="New York" charset="0"/>
                <a:ea typeface="Times New Roman" pitchFamily="18" charset="0"/>
              </a:rPr>
              <a:t>gonimoblasten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 (= naakte carposporofyt).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  <p:sp>
        <p:nvSpPr>
          <p:cNvPr id="9220" name="RightArrow 4"/>
          <p:cNvSpPr/>
          <p:nvPr/>
        </p:nvSpPr>
        <p:spPr>
          <a:xfrm rot="5100000">
            <a:off x="6201569" y="4625181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9221" name="RightArrow 5"/>
          <p:cNvSpPr/>
          <p:nvPr/>
        </p:nvSpPr>
        <p:spPr>
          <a:xfrm rot="5100000">
            <a:off x="6326982" y="4482306"/>
            <a:ext cx="431800" cy="198437"/>
          </a:xfrm>
          <a:prstGeom prst="rightArrow">
            <a:avLst>
              <a:gd name="adj1" fmla="val 50000"/>
              <a:gd name="adj2" fmla="val 54400"/>
            </a:avLst>
          </a:prstGeom>
          <a:solidFill>
            <a:srgbClr val="FFCC00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9222" name="RightArrow 6"/>
          <p:cNvSpPr/>
          <p:nvPr/>
        </p:nvSpPr>
        <p:spPr>
          <a:xfrm rot="5100000">
            <a:off x="7496969" y="491410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  <p:sp>
        <p:nvSpPr>
          <p:cNvPr id="9223" name="RightArrow 7"/>
          <p:cNvSpPr/>
          <p:nvPr/>
        </p:nvSpPr>
        <p:spPr>
          <a:xfrm rot="5100000">
            <a:off x="8144669" y="4914106"/>
            <a:ext cx="431800" cy="198438"/>
          </a:xfrm>
          <a:prstGeom prst="rightArrow">
            <a:avLst>
              <a:gd name="adj1" fmla="val 50000"/>
              <a:gd name="adj2" fmla="val 54400"/>
            </a:avLst>
          </a:prstGeom>
          <a:solidFill>
            <a:schemeClr val="accent2"/>
          </a:solidFill>
          <a:ln>
            <a:solidFill>
              <a:schemeClr val="tx1"/>
            </a:solidFill>
            <a:miter lim="800000"/>
          </a:ln>
        </p:spPr>
        <p:txBody>
          <a:bodyPr/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endParaRPr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Reproduction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Reproduce </a:t>
            </a:r>
          </a:p>
          <a:p>
            <a:pPr>
              <a:buNone/>
            </a:pPr>
            <a:r>
              <a:rPr lang="en-US" err="1" smtClean="0"/>
              <a:t>Vegetatively  </a:t>
            </a:r>
          </a:p>
          <a:p>
            <a:pPr>
              <a:buNone/>
            </a:pPr>
            <a:r>
              <a:rPr lang="en-US" smtClean="0"/>
              <a:t>Asexually </a:t>
            </a:r>
          </a:p>
          <a:p>
            <a:pPr>
              <a:buNone/>
            </a:pPr>
            <a:r>
              <a:rPr lang="en-US" smtClean="0"/>
              <a:t>Sexually.</a:t>
            </a:r>
            <a:endParaRPr lang="en-US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Vegetative Reproduction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err="1" smtClean="0"/>
              <a:t>Fragmantation</a:t>
            </a:r>
            <a:endParaRPr lang="en-US" smtClean="0"/>
          </a:p>
          <a:p>
            <a:pPr>
              <a:buNone/>
            </a:pPr>
            <a:endParaRPr lang="en-US" smtClean="0"/>
          </a:p>
          <a:p>
            <a:r>
              <a:rPr lang="en-US" smtClean="0"/>
              <a:t>By the formation of akinetes:  vegetative cells assimilate large amount of food material.</a:t>
            </a:r>
          </a:p>
          <a:p>
            <a:r>
              <a:rPr lang="en-US" smtClean="0"/>
              <a:t>They form 10-40 chine.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4975821" y="2217142"/>
            <a:ext cx="4084637" cy="306347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Asexual Reproduction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0" y="1447800"/>
            <a:ext cx="6807200" cy="5105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Sexual Reproduction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430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Sex organs of Oedogonium</a:t>
            </a:r>
            <a:br>
              <a:rPr lang="en-US" smtClean="0"/>
            </a:br>
            <a:r>
              <a:rPr lang="en-US" smtClean="0"/>
              <a:t>Antheridium: 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524000"/>
            <a:ext cx="5486400" cy="466344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Male sex organ.</a:t>
            </a:r>
          </a:p>
          <a:p>
            <a:pPr algn="just"/>
            <a:r>
              <a:rPr lang="en-US" smtClean="0"/>
              <a:t>Normal Size is called Macrandrous and reduced size is called Nanandrous species.</a:t>
            </a:r>
          </a:p>
          <a:p>
            <a:pPr algn="just"/>
            <a:r>
              <a:rPr lang="en-US" smtClean="0"/>
              <a:t>Protoplasm divides and re-divides and protoplasm gives male gamete or antherozoid.</a:t>
            </a:r>
          </a:p>
          <a:p>
            <a:pPr algn="just"/>
            <a:r>
              <a:rPr lang="en-US" smtClean="0"/>
              <a:t>Some time protoplasm fail to divide vartically and mitoticaly results in to formation of Nannandrium.</a:t>
            </a:r>
          </a:p>
          <a:p>
            <a:endParaRPr lang="en-US"/>
          </a:p>
        </p:txBody>
      </p:sp>
      <p:pic>
        <p:nvPicPr>
          <p:cNvPr id="11" name="Content Placeholder 10" descr="20150116_0949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6164" y="2087274"/>
            <a:ext cx="3657600" cy="3537527"/>
          </a:xfr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Oogonium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Female sex organ.</a:t>
            </a:r>
          </a:p>
          <a:p>
            <a:r>
              <a:rPr lang="en-US" smtClean="0"/>
              <a:t>Oval shaped.</a:t>
            </a:r>
          </a:p>
          <a:p>
            <a:r>
              <a:rPr lang="en-US" smtClean="0"/>
              <a:t>the wall of the oogonium has a small pore on the side at upper end called Receptive pore or oogonial pore</a:t>
            </a:r>
          </a:p>
          <a:p>
            <a:r>
              <a:rPr lang="en-US" smtClean="0"/>
              <a:t>Just belo colourless spot is receptive spot.</a:t>
            </a:r>
          </a:p>
          <a:p>
            <a:r>
              <a:rPr lang="en-US" smtClean="0"/>
              <a:t>Base cell is called supporting cell.</a:t>
            </a:r>
          </a:p>
        </p:txBody>
      </p:sp>
      <p:pic>
        <p:nvPicPr>
          <p:cNvPr id="5" name="Content Placeholder 4" descr="20150116_09593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240637" y="1998364"/>
            <a:ext cx="3932239" cy="3745512"/>
          </a:xfr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Fertilisation</a:t>
            </a:r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3200400" y="914400"/>
            <a:ext cx="7086600" cy="4800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5400000">
            <a:off x="1075848" y="771048"/>
            <a:ext cx="6750369" cy="54235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Defined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>
            <a:miter lim="800000"/>
          </a:ln>
        </p:spPr>
        <p:txBody>
          <a:bodyPr anchor="ctr" anchorCtr="0"/>
          <a:lstStyle/>
          <a:p>
            <a:pPr lvl="0"/>
            <a:r>
              <a:t>Algae in Aquatic, Marine, and Terrestrial Systems</a:t>
            </a:r>
          </a:p>
        </p:txBody>
      </p:sp>
      <p:sp>
        <p:nvSpPr>
          <p:cNvPr id="43011" name="NotDefined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ln>
            <a:miter lim="800000"/>
          </a:ln>
        </p:spPr>
        <p:txBody>
          <a:bodyPr/>
          <a:lstStyle/>
          <a:p>
            <a:pPr lvl="0"/>
            <a:r>
              <a:t>General Biology, Systematics, Ecology, and Environmental Impact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Algae in Aquatic, Marine, and Terrestrial Systems</a:t>
            </a:r>
          </a:p>
        </p:txBody>
      </p:sp>
      <p:sp>
        <p:nvSpPr>
          <p:cNvPr id="48131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Polyphyletic group: multiple genealogies</a:t>
            </a:r>
          </a:p>
          <a:p>
            <a:pPr lvl="0"/>
            <a:r>
              <a:t>Prokaryotic algae (cyanobacteria) and Eukaryotic algae (protistans; not true plants)</a:t>
            </a:r>
          </a:p>
          <a:p>
            <a:pPr lvl="0"/>
            <a:r>
              <a:t>Autotrophy</a:t>
            </a:r>
          </a:p>
          <a:p>
            <a:pPr lvl="0"/>
            <a:r>
              <a:t>Body form: unicellular, filamentous, and multicellular</a:t>
            </a:r>
          </a:p>
          <a:p>
            <a:pPr lvl="0"/>
            <a:r>
              <a:t>Diverse group: Over 26,900 eukaryotic algal species described.  </a:t>
            </a:r>
          </a:p>
          <a:p>
            <a:endParaRPr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41338" y="304800"/>
            <a:ext cx="8061325" cy="5397500"/>
          </a:xfrm>
          <a:prstGeom prst="rect">
            <a:avLst/>
          </a:prstGeom>
          <a:noFill/>
          <a:ln w="57150" cmpd="thickThin">
            <a:solidFill>
              <a:prstClr val="black"/>
            </a:solidFill>
            <a:miter lim="800000"/>
          </a:ln>
        </p:spPr>
      </p:pic>
      <p:sp>
        <p:nvSpPr>
          <p:cNvPr id="10243" name="Text Box 3"/>
          <p:cNvSpPr txBox="1"/>
          <p:nvPr/>
        </p:nvSpPr>
        <p:spPr>
          <a:xfrm>
            <a:off x="179388" y="5805488"/>
            <a:ext cx="8785225" cy="1158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nl-BE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nl-BE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en-US" sz="2000">
                <a:latin typeface="New York" charset="0"/>
                <a:ea typeface="Times New Roman" pitchFamily="18" charset="0"/>
              </a:rPr>
              <a:t>Rhodophyta 8. Florideophyceae: Nemalionales: </a:t>
            </a:r>
            <a:r>
              <a:rPr lang="en-US" altLang="en-US" sz="2000" i="1">
                <a:latin typeface="New York" charset="0"/>
                <a:ea typeface="Times New Roman" pitchFamily="18" charset="0"/>
              </a:rPr>
              <a:t>Batrachospermum</a:t>
            </a:r>
            <a:r>
              <a:rPr lang="en-US" altLang="en-US" sz="2000">
                <a:latin typeface="New York" charset="0"/>
                <a:ea typeface="Times New Roman" pitchFamily="18" charset="0"/>
              </a:rPr>
              <a:t>: anatomie detail: centrale as (uniaxiaal type) en kransen van zijtakken.</a:t>
            </a:r>
          </a:p>
          <a:p>
            <a:pPr lvl="0" algn="ctr">
              <a:spcBef>
                <a:spcPct val="50000"/>
              </a:spcBef>
            </a:pPr>
            <a:endParaRPr lang="en-GB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Divisions (Phyla) of Algae</a:t>
            </a:r>
          </a:p>
        </p:txBody>
      </p:sp>
      <p:sp>
        <p:nvSpPr>
          <p:cNvPr id="49155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800"/>
              <a:t>Prokaryotic Algae</a:t>
            </a:r>
            <a:endParaRPr sz="2400"/>
          </a:p>
          <a:p>
            <a:pPr lvl="1"/>
            <a:r>
              <a:rPr sz="2400"/>
              <a:t>Division Cyanophyta (cyanobacteria or blue-green algae)</a:t>
            </a:r>
          </a:p>
          <a:p>
            <a:pPr lvl="1"/>
            <a:r>
              <a:rPr sz="2400"/>
              <a:t>not the first photosynthetic organisms, but ancient (3.5 billion years based on fossil record) </a:t>
            </a:r>
          </a:p>
          <a:p>
            <a:pPr lvl="1"/>
            <a:r>
              <a:rPr sz="2400"/>
              <a:t>one organelle is present in the form of simple, flattened vesicles called thylakoids (2 photosystems present)</a:t>
            </a:r>
          </a:p>
          <a:p>
            <a:pPr lvl="1"/>
            <a:r>
              <a:rPr sz="2400"/>
              <a:t>Chlorophyll a, phycobiliproteins; prochlorophytes are related species that possess chlorophyll a, b, and (c)</a:t>
            </a:r>
          </a:p>
          <a:p>
            <a:pPr lvl="1"/>
            <a:r>
              <a:rPr sz="2400"/>
              <a:t>Carbohydrate Reserve: Starch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Single-celled to filamentous blue-green alga or cyanobacterium</a:t>
            </a:r>
          </a:p>
        </p:txBody>
      </p:sp>
      <p:pic>
        <p:nvPicPr>
          <p:cNvPr id="112644" name="Picture 4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905000" y="2057400"/>
            <a:ext cx="5486400" cy="4187825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Colonial Cyanobacterium</a:t>
            </a:r>
          </a:p>
        </p:txBody>
      </p:sp>
      <p:sp>
        <p:nvSpPr>
          <p:cNvPr id="123907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Gleocapsa</a:t>
            </a:r>
          </a:p>
        </p:txBody>
      </p:sp>
      <p:pic>
        <p:nvPicPr>
          <p:cNvPr id="123908" name="Picture 4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4724400" y="1981200"/>
            <a:ext cx="3657600" cy="41148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Filamentous to semi-multicellular Cyanobacterium</a:t>
            </a:r>
          </a:p>
        </p:txBody>
      </p:sp>
      <p:sp>
        <p:nvSpPr>
          <p:cNvPr id="114691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Nostoc</a:t>
            </a:r>
          </a:p>
        </p:txBody>
      </p:sp>
      <p:pic>
        <p:nvPicPr>
          <p:cNvPr id="114692" name="Picture 4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286000" y="1828800"/>
            <a:ext cx="6096000" cy="445135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otDefined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Filamentous Cyanobacterium</a:t>
            </a:r>
          </a:p>
        </p:txBody>
      </p:sp>
      <p:sp>
        <p:nvSpPr>
          <p:cNvPr id="113667" name="NotDefined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t>Oscillatoria</a:t>
            </a:r>
          </a:p>
        </p:txBody>
      </p:sp>
      <p:pic>
        <p:nvPicPr>
          <p:cNvPr id="113668" name="Picture 4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5654675" y="1981200"/>
            <a:ext cx="1797050" cy="41148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otDefined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Divisions of  Eukaryotic Algae</a:t>
            </a:r>
          </a:p>
        </p:txBody>
      </p:sp>
      <p:sp>
        <p:nvSpPr>
          <p:cNvPr id="50179" name="NotDefined 3"/>
          <p:cNvSpPr>
            <a:spLocks noGrp="1"/>
          </p:cNvSpPr>
          <p:nvPr>
            <p:ph type="body" idx="4294967295"/>
          </p:nvPr>
        </p:nvSpPr>
        <p:spPr>
          <a:xfrm>
            <a:off x="685800" y="1447800"/>
            <a:ext cx="7772400" cy="4114800"/>
          </a:xfrm>
          <a:noFill/>
          <a:ln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Times New Roman" charset="0"/>
              </a:defRPr>
            </a:lvl5pPr>
          </a:lstStyle>
          <a:p>
            <a:pPr lvl="0"/>
            <a:r>
              <a:rPr sz="2800"/>
              <a:t>Division Rhodophyta (red algae)</a:t>
            </a:r>
          </a:p>
          <a:p>
            <a:pPr lvl="0"/>
            <a:r>
              <a:rPr sz="2800"/>
              <a:t>Division Chlorophyta (green algae)</a:t>
            </a:r>
          </a:p>
          <a:p>
            <a:pPr lvl="0"/>
            <a:r>
              <a:rPr sz="2800"/>
              <a:t>Division Chromophyta (= Chrysophyta - golden brown algae, yellow-green algae, diatoms; and  Phaeophyta - the brown algae, for example, kelps)</a:t>
            </a:r>
          </a:p>
          <a:p>
            <a:pPr lvl="0"/>
            <a:r>
              <a:rPr sz="2800"/>
              <a:t>Division Haptophyta</a:t>
            </a:r>
          </a:p>
          <a:p>
            <a:pPr lvl="0"/>
            <a:r>
              <a:rPr sz="2800"/>
              <a:t>Division Dinophyta (= Pyrrophyta - dinoflagellates)</a:t>
            </a:r>
          </a:p>
          <a:p>
            <a:pPr lvl="0"/>
            <a:r>
              <a:rPr sz="2800"/>
              <a:t>Division Cryptophyta (cryptomonads)</a:t>
            </a:r>
          </a:p>
          <a:p>
            <a:pPr lvl="0"/>
            <a:r>
              <a:rPr sz="2800"/>
              <a:t>Division Euglenophyta (</a:t>
            </a:r>
            <a:r>
              <a:rPr sz="2800" i="1"/>
              <a:t>Euglena </a:t>
            </a:r>
            <a:r>
              <a:rPr sz="2800"/>
              <a:t>spp.)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Defined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rPr sz="3200"/>
              <a:t>Photosynthetic Pigments &amp; Food Reserves</a:t>
            </a: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type="tbl" idx="4294967295"/>
          </p:nvPr>
        </p:nvGraphicFramePr>
        <p:xfrm>
          <a:off x="762000" y="1371600"/>
          <a:ext cx="7789863" cy="795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4" imgW="7789863" imgH="7959725" progId="Word.Document.8">
                  <p:embed/>
                </p:oleObj>
              </mc:Choice>
              <mc:Fallback>
                <p:oleObj name="Document" r:id="rId4" imgW="7789863" imgH="7959725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371600"/>
                        <a:ext cx="7789863" cy="7959725"/>
                      </a:xfrm>
                      <a:prstGeom prst="rect">
                        <a:avLst/>
                      </a:prstGeom>
                      <a:noFill/>
                      <a:ln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otDefined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Unicellular Green Alga</a:t>
            </a:r>
          </a:p>
        </p:txBody>
      </p:sp>
      <p:pic>
        <p:nvPicPr>
          <p:cNvPr id="99331" name="Picture 3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133600" y="1219200"/>
            <a:ext cx="4554538" cy="5181600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otDefined 2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Conjugation – Sexual Reproduction</a:t>
            </a:r>
          </a:p>
        </p:txBody>
      </p:sp>
      <p:pic>
        <p:nvPicPr>
          <p:cNvPr id="100355" name="Picture 3"/>
          <p:cNvPicPr>
            <a:picLocks noGrp="1" noChangeAspect="1"/>
          </p:cNvPicPr>
          <p:nvPr>
            <p:ph sz="quarter" idx="1"/>
          </p:nvPr>
        </p:nvPicPr>
        <p:blipFill>
          <a:blip r:embed="rId2" r:link="rId3"/>
          <a:stretch>
            <a:fillRect/>
          </a:stretch>
        </p:blipFill>
        <p:spPr>
          <a:xfrm>
            <a:off x="4648200" y="2743200"/>
            <a:ext cx="4003675" cy="2662238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00356" name="Picture 4"/>
          <p:cNvPicPr>
            <a:picLocks noGrp="1" noChangeAspect="1"/>
          </p:cNvPicPr>
          <p:nvPr>
            <p:ph type="body" sz="half" idx="4294967295"/>
          </p:nvPr>
        </p:nvPicPr>
        <p:blipFill>
          <a:blip r:embed="rId4" r:link="rId5"/>
          <a:stretch>
            <a:fillRect/>
          </a:stretch>
        </p:blipFill>
        <p:spPr>
          <a:xfrm>
            <a:off x="457200" y="1905000"/>
            <a:ext cx="4191000" cy="419100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otDefined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>
            <a:miter lim="800000"/>
          </a:ln>
        </p:spPr>
        <p:txBody>
          <a:bodyPr anchor="ctr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effectLst/>
                <a:latin typeface="Times New Roman" charset="0"/>
              </a:defRPr>
            </a:lvl1pPr>
          </a:lstStyle>
          <a:p>
            <a:pPr lvl="0"/>
            <a:r>
              <a:t>Filamentous Green Alga</a:t>
            </a:r>
          </a:p>
        </p:txBody>
      </p:sp>
      <p:pic>
        <p:nvPicPr>
          <p:cNvPr id="108547" name="Picture 3"/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295400" y="1447800"/>
            <a:ext cx="6477000" cy="4814888"/>
          </a:xfrm>
          <a:prstGeom prst="rect">
            <a:avLst/>
          </a:prstGeom>
          <a:noFill/>
          <a:ln>
            <a:miter lim="800000"/>
          </a:ln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8"/>
  <p:tag name="AS_OS" val="Unix 5.15.0.1015"/>
  <p:tag name="AS_RELEASE_DATE" val="2022.10.14"/>
  <p:tag name="AS_TITLE" val="Aspose.Slides for .NET5"/>
  <p:tag name="AS_VERSION" val="22.10"/>
</p:tagLst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Pulse">
  <a:themeElements>
    <a:clrScheme name="Pulse 2">
      <a:dk1>
        <a:srgbClr val="FFFFFF"/>
      </a:dk1>
      <a:lt1>
        <a:srgbClr val="000066"/>
      </a:lt1>
      <a:dk2>
        <a:srgbClr val="FFCC66"/>
      </a:dk2>
      <a:lt2>
        <a:srgbClr val="000000"/>
      </a:lt2>
      <a:accent1>
        <a:srgbClr val="FF9900"/>
      </a:accent1>
      <a:accent2>
        <a:srgbClr val="00004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66FF"/>
      </a:hlink>
      <a:folHlink>
        <a:srgbClr val="FFFF00"/>
      </a:folHlink>
    </a:clrScheme>
    <a:fontScheme name="Puls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FFFFFF"/>
        </a:dk1>
        <a:lt1>
          <a:srgbClr val="000066"/>
        </a:lt1>
        <a:dk2>
          <a:srgbClr val="FFCC66"/>
        </a:dk2>
        <a:lt2>
          <a:srgbClr val="000000"/>
        </a:lt2>
        <a:accent1>
          <a:srgbClr val="FF9900"/>
        </a:accent1>
        <a:accent2>
          <a:srgbClr val="000044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66FF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ulse">
  <a:themeElements>
    <a:clrScheme name="Pulse 2">
      <a:dk1>
        <a:srgbClr val="FFFFFF"/>
      </a:dk1>
      <a:lt1>
        <a:srgbClr val="000066"/>
      </a:lt1>
      <a:dk2>
        <a:srgbClr val="FFCC66"/>
      </a:dk2>
      <a:lt2>
        <a:srgbClr val="000000"/>
      </a:lt2>
      <a:accent1>
        <a:srgbClr val="FF9900"/>
      </a:accent1>
      <a:accent2>
        <a:srgbClr val="00004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66FF"/>
      </a:hlink>
      <a:folHlink>
        <a:srgbClr val="FFFF00"/>
      </a:folHlink>
    </a:clrScheme>
    <a:fontScheme name="Puls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FFFFFF"/>
        </a:dk1>
        <a:lt1>
          <a:srgbClr val="000066"/>
        </a:lt1>
        <a:dk2>
          <a:srgbClr val="FFCC66"/>
        </a:dk2>
        <a:lt2>
          <a:srgbClr val="000000"/>
        </a:lt2>
        <a:accent1>
          <a:srgbClr val="FF9900"/>
        </a:accent1>
        <a:accent2>
          <a:srgbClr val="000044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66FF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dk2" tx1="lt2" bg2="dk1" tx2="lt1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dk2" tx1="lt2" bg2="dk1" tx2="lt1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 charset="0"/>
        <a:ea typeface="Times New Roman"/>
        <a:cs typeface="Arial"/>
      </a:majorFont>
      <a:minorFont>
        <a:latin typeface="Times New Roman" charset="0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 charset="0"/>
        <a:ea typeface="Times New Roman"/>
        <a:cs typeface="Arial"/>
      </a:majorFont>
      <a:minorFont>
        <a:latin typeface="Times New Roman" charset="0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dk2" tx1="lt2" bg2="dk1" tx2="lt1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Franklin Gothic Book"/>
        <a:cs typeface="Arial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Perpetua"/>
        <a:cs typeface="Arial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Franklin Gothic Book"/>
        <a:cs typeface="Arial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Perpetua"/>
        <a:cs typeface="Arial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Trebuchet MS"/>
        <a:cs typeface="Arial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Georgia"/>
        <a:cs typeface="Arial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Trebuchet MS"/>
        <a:cs typeface="Arial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Georgia"/>
        <a:cs typeface="Arial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charset="0"/>
        <a:ea typeface="Times New Roman"/>
        <a:cs typeface="Arial"/>
      </a:majorFont>
      <a:minorFont>
        <a:latin typeface="Times New Roman" charset="0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charset="0"/>
        <a:ea typeface="Times New Roman"/>
        <a:cs typeface="Arial"/>
      </a:majorFont>
      <a:minorFont>
        <a:latin typeface="Times New Roman" charset="0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dk2" tx1="lt2" bg2="dk1" tx2="lt1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Tw Cen MT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Tw Cen MT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Tw Cen MT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Tw Cen MT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Gill Sans MT"/>
        <a:cs typeface="Arial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Gill Sans MT"/>
        <a:cs typeface="Arial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Gill Sans MT"/>
        <a:cs typeface="Arial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Gill Sans MT"/>
        <a:cs typeface="Arial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5471</Words>
  <Application>Microsoft Office PowerPoint</Application>
  <PresentationFormat>On-screen Show (4:3)</PresentationFormat>
  <Paragraphs>825</Paragraphs>
  <Slides>219</Slides>
  <Notes>32</Notes>
  <HiddenSlides>4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219</vt:i4>
      </vt:variant>
    </vt:vector>
  </HeadingPairs>
  <TitlesOfParts>
    <vt:vector size="261" baseType="lpstr">
      <vt:lpstr>Arial</vt:lpstr>
      <vt:lpstr>Arial Black</vt:lpstr>
      <vt:lpstr>Calibri</vt:lpstr>
      <vt:lpstr>Century Schoolbook</vt:lpstr>
      <vt:lpstr>Franklin Gothic Book</vt:lpstr>
      <vt:lpstr>Georgia</vt:lpstr>
      <vt:lpstr>Gill Sans MT</vt:lpstr>
      <vt:lpstr>New York</vt:lpstr>
      <vt:lpstr>Perpetua</vt:lpstr>
      <vt:lpstr>Times New Roman</vt:lpstr>
      <vt:lpstr>Trebuchet MS</vt:lpstr>
      <vt:lpstr>Tw Cen MT</vt:lpstr>
      <vt:lpstr>Verdana</vt:lpstr>
      <vt:lpstr>Wingdings</vt:lpstr>
      <vt:lpstr>Wingdings 2</vt:lpstr>
      <vt:lpstr>Office Theme</vt:lpstr>
      <vt:lpstr>Default Design</vt:lpstr>
      <vt:lpstr>Default Design</vt:lpstr>
      <vt:lpstr>Median</vt:lpstr>
      <vt:lpstr>Median</vt:lpstr>
      <vt:lpstr>Default Design</vt:lpstr>
      <vt:lpstr>Default Design</vt:lpstr>
      <vt:lpstr>Solstice</vt:lpstr>
      <vt:lpstr>Solstice</vt:lpstr>
      <vt:lpstr>Pulse</vt:lpstr>
      <vt:lpstr>Pulse</vt:lpstr>
      <vt:lpstr>Default Design</vt:lpstr>
      <vt:lpstr>Default Design</vt:lpstr>
      <vt:lpstr>Default Design</vt:lpstr>
      <vt:lpstr>Default Design</vt:lpstr>
      <vt:lpstr>Maple</vt:lpstr>
      <vt:lpstr>Maple</vt:lpstr>
      <vt:lpstr>Default Design</vt:lpstr>
      <vt:lpstr>Default Design</vt:lpstr>
      <vt:lpstr>Equity</vt:lpstr>
      <vt:lpstr>Equity</vt:lpstr>
      <vt:lpstr>Urban</vt:lpstr>
      <vt:lpstr>Urban</vt:lpstr>
      <vt:lpstr>Default Design</vt:lpstr>
      <vt:lpstr>Default Design</vt:lpstr>
      <vt:lpstr>Document</vt:lpstr>
      <vt:lpstr>Image</vt:lpstr>
      <vt:lpstr>RHODOPHYTA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Ectocarpus</vt:lpstr>
      <vt:lpstr>Systematic position:</vt:lpstr>
      <vt:lpstr>Occurrence:</vt:lpstr>
      <vt:lpstr>Thallus Structure: </vt:lpstr>
      <vt:lpstr>Single cell structure:</vt:lpstr>
      <vt:lpstr>Reproduction:</vt:lpstr>
      <vt:lpstr>Asexual Reproduction:</vt:lpstr>
      <vt:lpstr>Plurilocular Sporangia:</vt:lpstr>
      <vt:lpstr>PowerPoint Presentation</vt:lpstr>
      <vt:lpstr>Unilocular sporangia:</vt:lpstr>
      <vt:lpstr>Sexual Reproduction:</vt:lpstr>
      <vt:lpstr>Sexual Reproduction: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Oedogonium</vt:lpstr>
      <vt:lpstr>Classification:</vt:lpstr>
      <vt:lpstr>Occurrence:  </vt:lpstr>
      <vt:lpstr>Thallus Structure:</vt:lpstr>
      <vt:lpstr>Single cell Structure</vt:lpstr>
      <vt:lpstr>Reproduction</vt:lpstr>
      <vt:lpstr>Vegetative Reproduction</vt:lpstr>
      <vt:lpstr>Asexual Reproduction</vt:lpstr>
      <vt:lpstr>Sexual Reproduction</vt:lpstr>
      <vt:lpstr>Sex organs of Oedogonium Antheridium: </vt:lpstr>
      <vt:lpstr>Oogonium</vt:lpstr>
      <vt:lpstr>Fertilisation</vt:lpstr>
      <vt:lpstr>PowerPoint Presentation</vt:lpstr>
      <vt:lpstr>Algae in Aquatic, Marine, and Terrestrial Systems</vt:lpstr>
      <vt:lpstr>Algae in Aquatic, Marine, and Terrestrial Systems</vt:lpstr>
      <vt:lpstr>Divisions (Phyla) of Algae</vt:lpstr>
      <vt:lpstr>Single-celled to filamentous blue-green alga or cyanobacterium</vt:lpstr>
      <vt:lpstr>Colonial Cyanobacterium</vt:lpstr>
      <vt:lpstr>Filamentous to semi-multicellular Cyanobacterium</vt:lpstr>
      <vt:lpstr>Filamentous Cyanobacterium</vt:lpstr>
      <vt:lpstr>Divisions of  Eukaryotic Algae</vt:lpstr>
      <vt:lpstr>Photosynthetic Pigments &amp; Food Reserves</vt:lpstr>
      <vt:lpstr>Unicellular Green Alga</vt:lpstr>
      <vt:lpstr>Conjugation – Sexual Reproduction</vt:lpstr>
      <vt:lpstr>Filamentous Green Alga</vt:lpstr>
      <vt:lpstr>Colonial Green Alga</vt:lpstr>
      <vt:lpstr>Multicellular Green Algae</vt:lpstr>
      <vt:lpstr>Desmid - Cosmarium</vt:lpstr>
      <vt:lpstr>Diatoms</vt:lpstr>
      <vt:lpstr>Dinoflagellate Algae</vt:lpstr>
      <vt:lpstr>Euglenoids</vt:lpstr>
      <vt:lpstr>Red Algae</vt:lpstr>
      <vt:lpstr>Brown algae</vt:lpstr>
      <vt:lpstr>Alaskan Kelp Forest</vt:lpstr>
      <vt:lpstr>Beneficial Aspects of Algae</vt:lpstr>
      <vt:lpstr>Detrimental Aspects of Algae </vt:lpstr>
      <vt:lpstr>Red tide bloom</vt:lpstr>
      <vt:lpstr>Algal Bloom: Before and After</vt:lpstr>
      <vt:lpstr>PowerPoint Presentation</vt:lpstr>
      <vt:lpstr>Red Tide</vt:lpstr>
      <vt:lpstr>Satellite Imagery of Red Tides</vt:lpstr>
      <vt:lpstr>Toxic Phytoplankton &amp; Human poisoning</vt:lpstr>
      <vt:lpstr>Bird Sudden Death Syndrome</vt:lpstr>
      <vt:lpstr>Bird Sudden Death Syndrome</vt:lpstr>
      <vt:lpstr>Ch. 15 con’t Green algae and Slime mold Green algea: Phylum Chlorophyta</vt:lpstr>
      <vt:lpstr>PowerPoint Presentation</vt:lpstr>
      <vt:lpstr>Three classes of the green algae</vt:lpstr>
      <vt:lpstr>Class Chlorophyceae</vt:lpstr>
      <vt:lpstr>Class Ulvophyceae</vt:lpstr>
      <vt:lpstr>Ulva- sea lettuce</vt:lpstr>
      <vt:lpstr>Class Charophyceae</vt:lpstr>
      <vt:lpstr>Plasmodial slime molds </vt:lpstr>
      <vt:lpstr>Ch. 16 Bryophytes</vt:lpstr>
      <vt:lpstr>The Relationship of Bryophytes to Other Groups</vt:lpstr>
      <vt:lpstr>PowerPoint Presentation</vt:lpstr>
      <vt:lpstr>Like other land plants, the Bryophytes:- </vt:lpstr>
      <vt:lpstr>Bryophytes, in contrast,</vt:lpstr>
      <vt:lpstr>THE ONLY LAND PLANTS WITH A DOMINANT GAMETOPHYTE!</vt:lpstr>
      <vt:lpstr>PowerPoint Presentation</vt:lpstr>
      <vt:lpstr>PowerPoint Presentation</vt:lpstr>
      <vt:lpstr>Ecology of mosses</vt:lpstr>
      <vt:lpstr>There are 3 groups of Bryophytes;-</vt:lpstr>
      <vt:lpstr>Liverworts (Hepaticophyta)</vt:lpstr>
      <vt:lpstr>Marchantia -</vt:lpstr>
      <vt:lpstr>PowerPoint Presentation</vt:lpstr>
      <vt:lpstr>PowerPoint Presentation</vt:lpstr>
      <vt:lpstr>Mosses (Bryophyta) </vt:lpstr>
      <vt:lpstr>Mosses and leafy liverworts can be confused. </vt:lpstr>
      <vt:lpstr>Mosses: phylum Bryophyta</vt:lpstr>
      <vt:lpstr>Hornworts: Phylum anthocerophyta</vt:lpstr>
      <vt:lpstr>Hornwort</vt:lpstr>
      <vt:lpstr>Hornwort young</vt:lpstr>
      <vt:lpstr>Hornwort old</vt:lpstr>
      <vt:lpstr>Reproduction</vt:lpstr>
      <vt:lpstr>Asexual Reproduction</vt:lpstr>
      <vt:lpstr>Binary Fission</vt:lpstr>
      <vt:lpstr>Budding</vt:lpstr>
      <vt:lpstr>Asexual Reproduction contd.</vt:lpstr>
      <vt:lpstr>Spore Formation</vt:lpstr>
      <vt:lpstr>Vegetative  Reproduction</vt:lpstr>
      <vt:lpstr>Sexual Reproduction in Animals</vt:lpstr>
      <vt:lpstr>Sexual Reproduction in Plants</vt:lpstr>
      <vt:lpstr>Sexual Reproduction in Plants</vt:lpstr>
      <vt:lpstr>Pollination</vt:lpstr>
      <vt:lpstr>Sexual Reproduction Summary</vt:lpstr>
      <vt:lpstr>Some Organisms do Both</vt:lpstr>
      <vt:lpstr>Which is Better? It depends!</vt:lpstr>
      <vt:lpstr>SEAWEEDS PART III PHAEOPHYCEAE</vt:lpstr>
      <vt:lpstr>CHARACTERISTICS</vt:lpstr>
      <vt:lpstr>BROWN ALGAL LIFE CYCLES</vt:lpstr>
      <vt:lpstr>ISOMORPHIC GENERATION</vt:lpstr>
      <vt:lpstr>Ectocarpus – Isomorphic Generation</vt:lpstr>
      <vt:lpstr>HETEROMORPHIC GENERATIONS</vt:lpstr>
      <vt:lpstr>KELPS  (ORDER LAMINARIALES)</vt:lpstr>
      <vt:lpstr>OTHER KELPS</vt:lpstr>
      <vt:lpstr>GIANT KELP</vt:lpstr>
      <vt:lpstr>NO GAMETOPHYTIC PHASE FUCALES</vt:lpstr>
      <vt:lpstr>Fucus</vt:lpstr>
      <vt:lpstr>Fucus </vt:lpstr>
      <vt:lpstr>Fucus</vt:lpstr>
      <vt:lpstr>USES OF KELPS</vt:lpstr>
      <vt:lpstr>USES OF KELPS</vt:lpstr>
      <vt:lpstr>Algae</vt:lpstr>
      <vt:lpstr>Characteristics</vt:lpstr>
      <vt:lpstr>STRUCTURE</vt:lpstr>
      <vt:lpstr>IDENTIFY THE TYPE OF ALGAE</vt:lpstr>
      <vt:lpstr>CLASSIFICATION OF ALGAE</vt:lpstr>
      <vt:lpstr>REPRODUCTION</vt:lpstr>
      <vt:lpstr>Reproduction in Multicellular Algae</vt:lpstr>
      <vt:lpstr>PowerPoint Presentation</vt:lpstr>
      <vt:lpstr>Spirogyra reproduce sexually by conjugation</vt:lpstr>
      <vt:lpstr>Ulva Reproduces by Alternation of Generations</vt:lpstr>
      <vt:lpstr>Phylum Chlorophyta</vt:lpstr>
      <vt:lpstr> Phylum Phaeophyta</vt:lpstr>
      <vt:lpstr>Phylum Rhodophyta</vt:lpstr>
      <vt:lpstr>Phylum Euglenophyta</vt:lpstr>
      <vt:lpstr>Other Phylum Representatives</vt:lpstr>
      <vt:lpstr>Funguslike Protist</vt:lpstr>
      <vt:lpstr>Plasmodial Slime Molds</vt:lpstr>
      <vt:lpstr>Water Molds</vt:lpstr>
      <vt:lpstr>Batrachospermum</vt:lpstr>
      <vt:lpstr>Classification</vt:lpstr>
      <vt:lpstr>Occurrence</vt:lpstr>
      <vt:lpstr>Thallus structure:</vt:lpstr>
      <vt:lpstr>Single cell Structure:</vt:lpstr>
      <vt:lpstr>Reproduction:</vt:lpstr>
      <vt:lpstr>Spermatangia</vt:lpstr>
      <vt:lpstr>Carpogonium:</vt:lpstr>
      <vt:lpstr>Fertilisation:</vt:lpstr>
      <vt:lpstr>Asexual Reporduction</vt:lpstr>
      <vt:lpstr>Alternation of Generation:</vt:lpstr>
      <vt:lpstr>Chara</vt:lpstr>
      <vt:lpstr>Classification</vt:lpstr>
      <vt:lpstr>Habitat: </vt:lpstr>
      <vt:lpstr>Structure:</vt:lpstr>
      <vt:lpstr>Cell structure:</vt:lpstr>
      <vt:lpstr>Reproduction:Two type of reproduction i. e. Vegetative and Sexual </vt:lpstr>
      <vt:lpstr>Sexual Reproduction:  </vt:lpstr>
      <vt:lpstr>Antharidia or Globules:</vt:lpstr>
      <vt:lpstr>Oogonium or nucule: </vt:lpstr>
      <vt:lpstr>Fertilization: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RHODOPHYTA</dc:title>
  <dc:creator>hp</dc:creator>
  <cp:lastModifiedBy>hp</cp:lastModifiedBy>
  <cp:revision>2</cp:revision>
  <cp:lastPrinted>2023-02-24T09:53:34Z</cp:lastPrinted>
  <dcterms:created xsi:type="dcterms:W3CDTF">2023-02-24T09:53:34Z</dcterms:created>
  <dcterms:modified xsi:type="dcterms:W3CDTF">2023-02-24T09:58:53Z</dcterms:modified>
</cp:coreProperties>
</file>