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5FD4-1B2C-113C-3632-CD8B8B4AAF6A}"/>
              </a:ext>
            </a:extLst>
          </p:cNvPr>
          <p:cNvSpPr>
            <a:spLocks noGrp="1"/>
          </p:cNvSpPr>
          <p:nvPr>
            <p:ph type="ctrTitle"/>
          </p:nvPr>
        </p:nvSpPr>
        <p:spPr/>
        <p:txBody>
          <a:bodyPr>
            <a:normAutofit fontScale="90000"/>
          </a:bodyPr>
          <a:lstStyle/>
          <a:p>
            <a:r>
              <a:rPr lang="en-US" sz="5400" b="1" dirty="0"/>
              <a:t>Dr Shubhangee L Diwe</a:t>
            </a:r>
            <a:br>
              <a:rPr lang="en-US" sz="5400" b="1" dirty="0"/>
            </a:br>
            <a:r>
              <a:rPr lang="en-US" sz="5400" b="1" dirty="0"/>
              <a:t>Dept of Commerce </a:t>
            </a:r>
            <a:br>
              <a:rPr lang="en-US" sz="5400" b="1" dirty="0"/>
            </a:br>
            <a:r>
              <a:rPr lang="en-US" sz="5400" b="1" dirty="0" err="1"/>
              <a:t>Baliram</a:t>
            </a:r>
            <a:r>
              <a:rPr lang="en-US" sz="5400" b="1" dirty="0"/>
              <a:t> </a:t>
            </a:r>
            <a:r>
              <a:rPr lang="en-US" sz="5400" b="1" dirty="0" err="1"/>
              <a:t>patil</a:t>
            </a:r>
            <a:r>
              <a:rPr lang="en-US" sz="5400" b="1" dirty="0"/>
              <a:t> college </a:t>
            </a:r>
            <a:r>
              <a:rPr lang="en-US" sz="5400" b="1" dirty="0" err="1"/>
              <a:t>Kinwat</a:t>
            </a:r>
            <a:br>
              <a:rPr lang="en-IN" sz="5400" b="1" dirty="0"/>
            </a:br>
            <a:endParaRPr lang="en-IN" dirty="0"/>
          </a:p>
        </p:txBody>
      </p:sp>
      <p:sp>
        <p:nvSpPr>
          <p:cNvPr id="3" name="Subtitle 2">
            <a:extLst>
              <a:ext uri="{FF2B5EF4-FFF2-40B4-BE49-F238E27FC236}">
                <a16:creationId xmlns:a16="http://schemas.microsoft.com/office/drawing/2014/main" id="{8ACC971E-C17E-F038-134B-9EDCF09CECA4}"/>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9619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0314" y="347730"/>
            <a:ext cx="9324305" cy="6432530"/>
          </a:xfrm>
          <a:prstGeom prst="rect">
            <a:avLst/>
          </a:prstGeom>
          <a:noFill/>
        </p:spPr>
        <p:txBody>
          <a:bodyPr wrap="square" rtlCol="0">
            <a:spAutoFit/>
          </a:bodyPr>
          <a:lstStyle/>
          <a:p>
            <a:pPr algn="ctr"/>
            <a:r>
              <a:rPr lang="en-GB" sz="2400" b="1" dirty="0">
                <a:solidFill>
                  <a:srgbClr val="FF0000"/>
                </a:solidFill>
                <a:latin typeface="Arial Black" panose="020B0A04020102020204" pitchFamily="34" charset="0"/>
              </a:rPr>
              <a:t>CONSIGNMENT ACCOUNTING</a:t>
            </a:r>
          </a:p>
          <a:p>
            <a:endParaRPr lang="en-GB" sz="2200" b="1" dirty="0">
              <a:solidFill>
                <a:srgbClr val="FF0000"/>
              </a:solidFill>
              <a:latin typeface="Arial Black" panose="020B0A04020102020204" pitchFamily="34" charset="0"/>
            </a:endParaRPr>
          </a:p>
          <a:p>
            <a:r>
              <a:rPr lang="en-GB" sz="2200" b="1" dirty="0">
                <a:solidFill>
                  <a:srgbClr val="FF0000"/>
                </a:solidFill>
                <a:latin typeface="Arial Black" panose="020B0A04020102020204" pitchFamily="34" charset="0"/>
              </a:rPr>
              <a:t>Meaning of consignment</a:t>
            </a:r>
          </a:p>
          <a:p>
            <a:endParaRPr lang="en-GB" sz="2000" b="1" dirty="0">
              <a:solidFill>
                <a:srgbClr val="00B0F0"/>
              </a:solidFill>
              <a:latin typeface="Arial Black" panose="020B0A04020102020204" pitchFamily="34" charset="0"/>
            </a:endParaRPr>
          </a:p>
          <a:p>
            <a:r>
              <a:rPr lang="en-GB" sz="2000" dirty="0">
                <a:latin typeface="Arial Black" panose="020B0A04020102020204" pitchFamily="34" charset="0"/>
              </a:rPr>
              <a:t>Consignment means the transaction of sending goods by one person to another, who is to sell goods on behalf of the first person. The person who sends the goods is known as consignor and the person whom the goods are sent is known as consignee. The legal relationship between these two persons is that of principal and agent.</a:t>
            </a:r>
          </a:p>
          <a:p>
            <a:endParaRPr lang="en-GB" sz="2000" dirty="0">
              <a:latin typeface="Arial Black" panose="020B0A04020102020204" pitchFamily="34" charset="0"/>
            </a:endParaRPr>
          </a:p>
          <a:p>
            <a:endParaRPr lang="en-GB" sz="2000" dirty="0">
              <a:latin typeface="Arial Black" panose="020B0A04020102020204" pitchFamily="34" charset="0"/>
            </a:endParaRPr>
          </a:p>
          <a:p>
            <a:r>
              <a:rPr lang="en-GB" sz="2000" dirty="0">
                <a:latin typeface="Arial Black" panose="020B0A04020102020204" pitchFamily="34" charset="0"/>
              </a:rPr>
              <a:t>A shipment of goods by a manufacturer or wholesale dealer to an agent to be sold by him on commission basis, on the risk and account of the former , is known as </a:t>
            </a:r>
            <a:r>
              <a:rPr lang="en-GB" sz="2000" dirty="0">
                <a:solidFill>
                  <a:srgbClr val="00B0F0"/>
                </a:solidFill>
                <a:latin typeface="Arial Black" panose="020B0A04020102020204" pitchFamily="34" charset="0"/>
              </a:rPr>
              <a:t>consignment</a:t>
            </a:r>
            <a:r>
              <a:rPr lang="en-GB" sz="2000" dirty="0">
                <a:latin typeface="Arial Black" panose="020B0A04020102020204" pitchFamily="34" charset="0"/>
              </a:rPr>
              <a:t>.. </a:t>
            </a:r>
          </a:p>
          <a:p>
            <a:r>
              <a:rPr lang="en-GB" sz="2000" dirty="0">
                <a:latin typeface="Arial Black" panose="020B0A04020102020204" pitchFamily="34" charset="0"/>
              </a:rPr>
              <a:t>The person who sends the goods to the agent to be sold by him on commission basis is called </a:t>
            </a:r>
            <a:r>
              <a:rPr lang="en-GB" sz="2000" dirty="0">
                <a:solidFill>
                  <a:srgbClr val="00B0F0"/>
                </a:solidFill>
                <a:latin typeface="Arial Black" panose="020B0A04020102020204" pitchFamily="34" charset="0"/>
              </a:rPr>
              <a:t>consignor</a:t>
            </a:r>
            <a:r>
              <a:rPr lang="en-GB" sz="2000" dirty="0">
                <a:latin typeface="Arial Black" panose="020B0A04020102020204" pitchFamily="34" charset="0"/>
              </a:rPr>
              <a:t>. </a:t>
            </a:r>
          </a:p>
          <a:p>
            <a:r>
              <a:rPr lang="en-GB" sz="2000" dirty="0">
                <a:latin typeface="Arial Black" panose="020B0A04020102020204" pitchFamily="34" charset="0"/>
              </a:rPr>
              <a:t>The person to whom the goods are sent for sale on commission basis is called the </a:t>
            </a:r>
            <a:r>
              <a:rPr lang="en-GB" sz="2000" dirty="0">
                <a:solidFill>
                  <a:srgbClr val="00B0F0"/>
                </a:solidFill>
                <a:latin typeface="Arial Black" panose="020B0A04020102020204" pitchFamily="34" charset="0"/>
              </a:rPr>
              <a:t>consignee</a:t>
            </a:r>
            <a:r>
              <a:rPr lang="en-GB" sz="2000" dirty="0">
                <a:latin typeface="Arial Black" panose="020B0A04020102020204" pitchFamily="34" charset="0"/>
              </a:rPr>
              <a:t>. </a:t>
            </a:r>
            <a:br>
              <a:rPr lang="en-GB" sz="2000" dirty="0">
                <a:latin typeface="Arial Black" panose="020B0A04020102020204" pitchFamily="34" charset="0"/>
              </a:rPr>
            </a:br>
            <a:endParaRPr lang="en-IN" sz="2000" dirty="0">
              <a:latin typeface="Arial Black" panose="020B0A04020102020204" pitchFamily="34" charset="0"/>
            </a:endParaRPr>
          </a:p>
        </p:txBody>
      </p:sp>
    </p:spTree>
    <p:extLst>
      <p:ext uri="{BB962C8B-B14F-4D97-AF65-F5344CB8AC3E}">
        <p14:creationId xmlns:p14="http://schemas.microsoft.com/office/powerpoint/2010/main" val="4162983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8495" y="1004552"/>
            <a:ext cx="9749308" cy="5078313"/>
          </a:xfrm>
          <a:prstGeom prst="rect">
            <a:avLst/>
          </a:prstGeom>
          <a:noFill/>
        </p:spPr>
        <p:txBody>
          <a:bodyPr wrap="square" rtlCol="0">
            <a:spAutoFit/>
          </a:bodyPr>
          <a:lstStyle/>
          <a:p>
            <a:r>
              <a:rPr lang="en-GB" dirty="0">
                <a:solidFill>
                  <a:srgbClr val="FF0000"/>
                </a:solidFill>
                <a:latin typeface="Arial Black" panose="020B0A04020102020204" pitchFamily="34" charset="0"/>
              </a:rPr>
              <a:t>Consignor </a:t>
            </a:r>
          </a:p>
          <a:p>
            <a:endParaRPr lang="en-GB" dirty="0">
              <a:latin typeface="Arial Black" panose="020B0A04020102020204" pitchFamily="34" charset="0"/>
            </a:endParaRPr>
          </a:p>
          <a:p>
            <a:r>
              <a:rPr lang="en-GB" dirty="0">
                <a:latin typeface="Arial Black" panose="020B0A04020102020204" pitchFamily="34" charset="0"/>
              </a:rPr>
              <a:t>The owner of the goods who sends the goods to an agent for sale. </a:t>
            </a:r>
          </a:p>
          <a:p>
            <a:endParaRPr lang="en-GB" dirty="0">
              <a:latin typeface="Arial Black" panose="020B0A04020102020204" pitchFamily="34" charset="0"/>
            </a:endParaRPr>
          </a:p>
          <a:p>
            <a:r>
              <a:rPr lang="en-GB" dirty="0">
                <a:solidFill>
                  <a:srgbClr val="FF0000"/>
                </a:solidFill>
                <a:latin typeface="Arial Black" panose="020B0A04020102020204" pitchFamily="34" charset="0"/>
              </a:rPr>
              <a:t>Consignee </a:t>
            </a:r>
          </a:p>
          <a:p>
            <a:endParaRPr lang="en-GB" dirty="0">
              <a:latin typeface="Arial Black" panose="020B0A04020102020204" pitchFamily="34" charset="0"/>
            </a:endParaRPr>
          </a:p>
          <a:p>
            <a:r>
              <a:rPr lang="en-GB" dirty="0">
                <a:latin typeface="Arial Black" panose="020B0A04020102020204" pitchFamily="34" charset="0"/>
              </a:rPr>
              <a:t>Who sells the goods for the consignor. </a:t>
            </a:r>
          </a:p>
          <a:p>
            <a:r>
              <a:rPr lang="en-GB" dirty="0">
                <a:latin typeface="Arial Black" panose="020B0A04020102020204" pitchFamily="34" charset="0"/>
              </a:rPr>
              <a:t>Sells the goods and collects the money from the customers. </a:t>
            </a:r>
          </a:p>
          <a:p>
            <a:r>
              <a:rPr lang="en-GB" dirty="0">
                <a:latin typeface="Arial Black" panose="020B0A04020102020204" pitchFamily="34" charset="0"/>
              </a:rPr>
              <a:t>Will pay the consignor the net proceeds (Proceeds – Expenses – Commission) and provide the consignor an account sales showing all the proceeds and expenses.</a:t>
            </a:r>
          </a:p>
          <a:p>
            <a:endParaRPr lang="en-GB" dirty="0">
              <a:latin typeface="Arial Black" panose="020B0A04020102020204" pitchFamily="34" charset="0"/>
            </a:endParaRPr>
          </a:p>
          <a:p>
            <a:r>
              <a:rPr lang="en-GB" dirty="0">
                <a:solidFill>
                  <a:srgbClr val="FF0000"/>
                </a:solidFill>
                <a:latin typeface="Arial Black" panose="020B0A04020102020204" pitchFamily="34" charset="0"/>
              </a:rPr>
              <a:t>Consignment </a:t>
            </a:r>
          </a:p>
          <a:p>
            <a:endParaRPr lang="en-GB" dirty="0">
              <a:solidFill>
                <a:srgbClr val="FF0000"/>
              </a:solidFill>
              <a:latin typeface="Arial Black" panose="020B0A04020102020204" pitchFamily="34" charset="0"/>
            </a:endParaRPr>
          </a:p>
          <a:p>
            <a:r>
              <a:rPr lang="en-GB" dirty="0">
                <a:latin typeface="Arial Black" panose="020B0A04020102020204" pitchFamily="34" charset="0"/>
              </a:rPr>
              <a:t>Consignor (Owner of the goods) •Consignment account •Consignee account •Goods sent on Consignment account •Consignee account •Profit/Lose account Goods Net proceeds Consignee (Agent) •Consignor account •Commission Receive account</a:t>
            </a:r>
          </a:p>
        </p:txBody>
      </p:sp>
    </p:spTree>
    <p:extLst>
      <p:ext uri="{BB962C8B-B14F-4D97-AF65-F5344CB8AC3E}">
        <p14:creationId xmlns:p14="http://schemas.microsoft.com/office/powerpoint/2010/main" val="155554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5623" y="772732"/>
            <a:ext cx="7946264" cy="5016758"/>
          </a:xfrm>
          <a:prstGeom prst="rect">
            <a:avLst/>
          </a:prstGeom>
          <a:noFill/>
        </p:spPr>
        <p:txBody>
          <a:bodyPr wrap="square" rtlCol="0">
            <a:spAutoFit/>
          </a:bodyPr>
          <a:lstStyle/>
          <a:p>
            <a:r>
              <a:rPr lang="en-GB" sz="2000" dirty="0">
                <a:solidFill>
                  <a:srgbClr val="FF0000"/>
                </a:solidFill>
                <a:latin typeface="Arial Black" panose="020B0A04020102020204" pitchFamily="34" charset="0"/>
              </a:rPr>
              <a:t>Characteristics:- </a:t>
            </a:r>
          </a:p>
          <a:p>
            <a:endParaRPr lang="en-GB" sz="2000" dirty="0">
              <a:latin typeface="Arial Black" panose="020B0A04020102020204" pitchFamily="34" charset="0"/>
            </a:endParaRPr>
          </a:p>
          <a:p>
            <a:pPr marL="342900" indent="-342900">
              <a:buAutoNum type="arabicPeriod"/>
            </a:pPr>
            <a:r>
              <a:rPr lang="en-GB" sz="2000" dirty="0">
                <a:latin typeface="Arial Black" panose="020B0A04020102020204" pitchFamily="34" charset="0"/>
              </a:rPr>
              <a:t>The relationship is that of Principal &amp; Agent. </a:t>
            </a:r>
          </a:p>
          <a:p>
            <a:pPr marL="342900" indent="-342900">
              <a:buAutoNum type="arabicPeriod"/>
            </a:pPr>
            <a:endParaRPr lang="en-GB" sz="2000" dirty="0">
              <a:latin typeface="Arial Black" panose="020B0A04020102020204" pitchFamily="34" charset="0"/>
            </a:endParaRPr>
          </a:p>
          <a:p>
            <a:pPr marL="342900" indent="-342900">
              <a:buAutoNum type="arabicPeriod"/>
            </a:pPr>
            <a:r>
              <a:rPr lang="en-GB" sz="2000" dirty="0">
                <a:latin typeface="Arial Black" panose="020B0A04020102020204" pitchFamily="34" charset="0"/>
              </a:rPr>
              <a:t>The consignee sells the goods for the commission. </a:t>
            </a:r>
          </a:p>
          <a:p>
            <a:pPr marL="342900" indent="-342900">
              <a:buAutoNum type="arabicPeriod"/>
            </a:pPr>
            <a:endParaRPr lang="en-GB" sz="2000" dirty="0">
              <a:latin typeface="Arial Black" panose="020B0A04020102020204" pitchFamily="34" charset="0"/>
            </a:endParaRPr>
          </a:p>
          <a:p>
            <a:pPr marL="342900" indent="-342900">
              <a:buAutoNum type="arabicPeriod"/>
            </a:pPr>
            <a:r>
              <a:rPr lang="en-GB" sz="2000" dirty="0">
                <a:latin typeface="Arial Black" panose="020B0A04020102020204" pitchFamily="34" charset="0"/>
              </a:rPr>
              <a:t>The actual ownership of goods remain with the consignor.</a:t>
            </a:r>
          </a:p>
          <a:p>
            <a:pPr marL="342900" indent="-342900">
              <a:buAutoNum type="arabicPeriod"/>
            </a:pPr>
            <a:endParaRPr lang="en-GB" sz="2000" dirty="0">
              <a:latin typeface="Arial Black" panose="020B0A04020102020204" pitchFamily="34" charset="0"/>
            </a:endParaRPr>
          </a:p>
          <a:p>
            <a:pPr marL="342900" indent="-342900">
              <a:buAutoNum type="arabicPeriod"/>
            </a:pPr>
            <a:r>
              <a:rPr lang="en-GB" sz="2000" dirty="0">
                <a:latin typeface="Arial Black" panose="020B0A04020102020204" pitchFamily="34" charset="0"/>
              </a:rPr>
              <a:t>Goods sent on consignment are the property of the consignor until the goods are sold. </a:t>
            </a:r>
          </a:p>
          <a:p>
            <a:pPr marL="342900" indent="-342900">
              <a:buAutoNum type="arabicPeriod"/>
            </a:pPr>
            <a:endParaRPr lang="en-GB" sz="2000" dirty="0">
              <a:latin typeface="Arial Black" panose="020B0A04020102020204" pitchFamily="34" charset="0"/>
            </a:endParaRPr>
          </a:p>
          <a:p>
            <a:pPr marL="342900" indent="-342900">
              <a:buAutoNum type="arabicPeriod"/>
            </a:pPr>
            <a:r>
              <a:rPr lang="en-GB" sz="2000" dirty="0">
                <a:latin typeface="Arial Black" panose="020B0A04020102020204" pitchFamily="34" charset="0"/>
              </a:rPr>
              <a:t>The consignor should include all the unsold goods on consignment in his closing stock. </a:t>
            </a:r>
          </a:p>
          <a:p>
            <a:endParaRPr lang="en-GB" sz="2000" dirty="0">
              <a:latin typeface="Arial Black" panose="020B0A04020102020204" pitchFamily="34" charset="0"/>
            </a:endParaRPr>
          </a:p>
          <a:p>
            <a:endParaRPr lang="en-IN" sz="2000" dirty="0">
              <a:latin typeface="Arial Black" panose="020B0A04020102020204" pitchFamily="34" charset="0"/>
            </a:endParaRPr>
          </a:p>
        </p:txBody>
      </p:sp>
    </p:spTree>
    <p:extLst>
      <p:ext uri="{BB962C8B-B14F-4D97-AF65-F5344CB8AC3E}">
        <p14:creationId xmlns:p14="http://schemas.microsoft.com/office/powerpoint/2010/main" val="8500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0314" y="682580"/>
            <a:ext cx="8564451" cy="5632311"/>
          </a:xfrm>
          <a:prstGeom prst="rect">
            <a:avLst/>
          </a:prstGeom>
          <a:noFill/>
        </p:spPr>
        <p:txBody>
          <a:bodyPr wrap="square" rtlCol="0">
            <a:spAutoFit/>
          </a:bodyPr>
          <a:lstStyle/>
          <a:p>
            <a:r>
              <a:rPr lang="en-GB" dirty="0">
                <a:solidFill>
                  <a:srgbClr val="FF0000"/>
                </a:solidFill>
                <a:latin typeface="Arial Black" panose="020B0A04020102020204" pitchFamily="34" charset="0"/>
              </a:rPr>
              <a:t>Objectives</a:t>
            </a:r>
            <a:r>
              <a:rPr lang="en-GB" dirty="0">
                <a:latin typeface="Arial Black" panose="020B0A04020102020204" pitchFamily="34" charset="0"/>
              </a:rPr>
              <a:t>:- </a:t>
            </a:r>
          </a:p>
          <a:p>
            <a:endParaRPr lang="en-GB" dirty="0">
              <a:latin typeface="Arial Black" panose="020B0A04020102020204" pitchFamily="34" charset="0"/>
            </a:endParaRPr>
          </a:p>
          <a:p>
            <a:pPr marL="342900" indent="-342900">
              <a:buAutoNum type="arabicPeriod"/>
            </a:pPr>
            <a:r>
              <a:rPr lang="en-GB" dirty="0">
                <a:latin typeface="Arial Black" panose="020B0A04020102020204" pitchFamily="34" charset="0"/>
              </a:rPr>
              <a:t>To increase the sales by creating a new market for a product.</a:t>
            </a:r>
          </a:p>
          <a:p>
            <a:pPr marL="342900" indent="-342900">
              <a:buAutoNum type="arabicPeriod"/>
            </a:pPr>
            <a:r>
              <a:rPr lang="en-GB" dirty="0">
                <a:latin typeface="Arial Black" panose="020B0A04020102020204" pitchFamily="34" charset="0"/>
              </a:rPr>
              <a:t>To get the advantage of the skill of an agent relating to a particular place.</a:t>
            </a:r>
          </a:p>
          <a:p>
            <a:pPr marL="342900" indent="-342900">
              <a:buAutoNum type="arabicPeriod"/>
            </a:pPr>
            <a:r>
              <a:rPr lang="en-GB" dirty="0">
                <a:latin typeface="Arial Black" panose="020B0A04020102020204" pitchFamily="34" charset="0"/>
              </a:rPr>
              <a:t>To get the advantage of price differentiation of goods prevailing at different places. </a:t>
            </a:r>
          </a:p>
          <a:p>
            <a:br>
              <a:rPr lang="en-GB" dirty="0">
                <a:latin typeface="Arial Black" panose="020B0A04020102020204" pitchFamily="34" charset="0"/>
              </a:rPr>
            </a:br>
            <a:r>
              <a:rPr lang="en-GB" dirty="0">
                <a:solidFill>
                  <a:srgbClr val="FF0000"/>
                </a:solidFill>
                <a:latin typeface="Arial Black" panose="020B0A04020102020204" pitchFamily="34" charset="0"/>
              </a:rPr>
              <a:t>some important terms:</a:t>
            </a:r>
          </a:p>
          <a:p>
            <a:endParaRPr lang="en-GB" dirty="0">
              <a:solidFill>
                <a:srgbClr val="FF0000"/>
              </a:solidFill>
              <a:latin typeface="Arial Black" panose="020B0A04020102020204" pitchFamily="34" charset="0"/>
            </a:endParaRPr>
          </a:p>
          <a:p>
            <a:r>
              <a:rPr lang="en-GB" dirty="0">
                <a:solidFill>
                  <a:srgbClr val="FF0000"/>
                </a:solidFill>
                <a:latin typeface="Arial Black" panose="020B0A04020102020204" pitchFamily="34" charset="0"/>
              </a:rPr>
              <a:t>Performa invoice:- </a:t>
            </a:r>
            <a:r>
              <a:rPr lang="en-GB" dirty="0">
                <a:latin typeface="Arial Black" panose="020B0A04020102020204" pitchFamily="34" charset="0"/>
              </a:rPr>
              <a:t>consist of information relating to the nature, price, quantity, weight, minimum sale price etc. of the goods sent by the consigner. </a:t>
            </a:r>
          </a:p>
          <a:p>
            <a:endParaRPr lang="en-GB" dirty="0">
              <a:latin typeface="Arial Black" panose="020B0A04020102020204" pitchFamily="34" charset="0"/>
            </a:endParaRPr>
          </a:p>
          <a:p>
            <a:r>
              <a:rPr lang="en-GB" dirty="0">
                <a:solidFill>
                  <a:srgbClr val="FF0000"/>
                </a:solidFill>
                <a:latin typeface="Arial Black" panose="020B0A04020102020204" pitchFamily="34" charset="0"/>
              </a:rPr>
              <a:t>Expenses on consignment:- </a:t>
            </a:r>
            <a:r>
              <a:rPr lang="en-GB" dirty="0">
                <a:latin typeface="Arial Black" panose="020B0A04020102020204" pitchFamily="34" charset="0"/>
              </a:rPr>
              <a:t>a)non-recurring: incurred to bring goods to the </a:t>
            </a:r>
            <a:r>
              <a:rPr lang="en-GB" dirty="0" err="1">
                <a:latin typeface="Arial Black" panose="020B0A04020102020204" pitchFamily="34" charset="0"/>
              </a:rPr>
              <a:t>godown</a:t>
            </a:r>
            <a:r>
              <a:rPr lang="en-GB" dirty="0">
                <a:latin typeface="Arial Black" panose="020B0A04020102020204" pitchFamily="34" charset="0"/>
              </a:rPr>
              <a:t> or place of agent e.g. freight, custom duty, insurance in transit, unloading charges. b) Recurring : incurred after the goods reached the place of consignee e.g. </a:t>
            </a:r>
            <a:r>
              <a:rPr lang="en-GB" dirty="0" err="1">
                <a:latin typeface="Arial Black" panose="020B0A04020102020204" pitchFamily="34" charset="0"/>
              </a:rPr>
              <a:t>godown</a:t>
            </a:r>
            <a:r>
              <a:rPr lang="en-GB" dirty="0">
                <a:latin typeface="Arial Black" panose="020B0A04020102020204" pitchFamily="34" charset="0"/>
              </a:rPr>
              <a:t> expenses, selling expenses, repair expenses, etc. </a:t>
            </a:r>
          </a:p>
          <a:p>
            <a:endParaRPr lang="en-IN" dirty="0">
              <a:latin typeface="Arial Black" panose="020B0A04020102020204" pitchFamily="34" charset="0"/>
            </a:endParaRPr>
          </a:p>
        </p:txBody>
      </p:sp>
    </p:spTree>
    <p:extLst>
      <p:ext uri="{BB962C8B-B14F-4D97-AF65-F5344CB8AC3E}">
        <p14:creationId xmlns:p14="http://schemas.microsoft.com/office/powerpoint/2010/main" val="65634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3048" y="927279"/>
            <a:ext cx="9028090" cy="6186309"/>
          </a:xfrm>
          <a:prstGeom prst="rect">
            <a:avLst/>
          </a:prstGeom>
          <a:noFill/>
        </p:spPr>
        <p:txBody>
          <a:bodyPr wrap="square" rtlCol="0">
            <a:spAutoFit/>
          </a:bodyPr>
          <a:lstStyle/>
          <a:p>
            <a:endParaRPr lang="en-GB" dirty="0">
              <a:latin typeface="Arial Black" panose="020B0A04020102020204" pitchFamily="34" charset="0"/>
            </a:endParaRPr>
          </a:p>
          <a:p>
            <a:r>
              <a:rPr lang="en-GB" dirty="0">
                <a:solidFill>
                  <a:srgbClr val="FF0000"/>
                </a:solidFill>
                <a:latin typeface="Arial Black" panose="020B0A04020102020204" pitchFamily="34" charset="0"/>
              </a:rPr>
              <a:t>Commission</a:t>
            </a:r>
            <a:r>
              <a:rPr lang="en-GB" dirty="0">
                <a:latin typeface="Arial Black" panose="020B0A04020102020204" pitchFamily="34" charset="0"/>
              </a:rPr>
              <a:t>:- given on amount of sales. </a:t>
            </a:r>
          </a:p>
          <a:p>
            <a:endParaRPr lang="en-GB" dirty="0">
              <a:latin typeface="Arial Black" panose="020B0A04020102020204" pitchFamily="34" charset="0"/>
            </a:endParaRPr>
          </a:p>
          <a:p>
            <a:pPr marL="342900" indent="-342900">
              <a:buAutoNum type="alphaLcParenR"/>
            </a:pPr>
            <a:r>
              <a:rPr lang="en-GB" dirty="0">
                <a:latin typeface="Arial Black" panose="020B0A04020102020204" pitchFamily="34" charset="0"/>
              </a:rPr>
              <a:t>Del-</a:t>
            </a:r>
            <a:r>
              <a:rPr lang="en-GB" dirty="0" err="1">
                <a:latin typeface="Arial Black" panose="020B0A04020102020204" pitchFamily="34" charset="0"/>
              </a:rPr>
              <a:t>credere</a:t>
            </a:r>
            <a:r>
              <a:rPr lang="en-GB" dirty="0">
                <a:latin typeface="Arial Black" panose="020B0A04020102020204" pitchFamily="34" charset="0"/>
              </a:rPr>
              <a:t>:- given on total sales to make the consignee bear the loss on account of bad debts.</a:t>
            </a:r>
          </a:p>
          <a:p>
            <a:pPr marL="342900" indent="-342900">
              <a:buAutoNum type="alphaLcParenR"/>
            </a:pPr>
            <a:endParaRPr lang="en-GB" dirty="0">
              <a:latin typeface="Arial Black" panose="020B0A04020102020204" pitchFamily="34" charset="0"/>
            </a:endParaRPr>
          </a:p>
          <a:p>
            <a:pPr marL="342900" indent="-342900">
              <a:buAutoNum type="alphaLcParenR"/>
            </a:pPr>
            <a:r>
              <a:rPr lang="en-GB" dirty="0">
                <a:latin typeface="Arial Black" panose="020B0A04020102020204" pitchFamily="34" charset="0"/>
              </a:rPr>
              <a:t>Overriding commission:- Given to make the consignee sell the goods at higher prices. It is paid as per the agreement and on the excess price.</a:t>
            </a:r>
          </a:p>
          <a:p>
            <a:pPr marL="342900" indent="-342900">
              <a:buAutoNum type="alphaLcParenR"/>
            </a:pPr>
            <a:endParaRPr lang="en-GB" dirty="0">
              <a:latin typeface="Arial Black" panose="020B0A04020102020204" pitchFamily="34" charset="0"/>
            </a:endParaRPr>
          </a:p>
          <a:p>
            <a:r>
              <a:rPr lang="en-GB" dirty="0">
                <a:solidFill>
                  <a:srgbClr val="FF0000"/>
                </a:solidFill>
                <a:latin typeface="Arial Black" panose="020B0A04020102020204" pitchFamily="34" charset="0"/>
              </a:rPr>
              <a:t>Advance amount by consignee</a:t>
            </a:r>
            <a:r>
              <a:rPr lang="en-GB" dirty="0">
                <a:latin typeface="Arial Black" panose="020B0A04020102020204" pitchFamily="34" charset="0"/>
              </a:rPr>
              <a:t>:- may be in the form of cash, bank draft is given by consignee as security for the goods sent on consignment. </a:t>
            </a:r>
          </a:p>
          <a:p>
            <a:endParaRPr lang="en-GB" dirty="0">
              <a:latin typeface="Arial Black" panose="020B0A04020102020204" pitchFamily="34" charset="0"/>
            </a:endParaRPr>
          </a:p>
          <a:p>
            <a:r>
              <a:rPr lang="en-GB" dirty="0">
                <a:solidFill>
                  <a:srgbClr val="FF0000"/>
                </a:solidFill>
                <a:latin typeface="Arial Black" panose="020B0A04020102020204" pitchFamily="34" charset="0"/>
              </a:rPr>
              <a:t>Bad debts of Consignments: </a:t>
            </a:r>
            <a:r>
              <a:rPr lang="en-GB" dirty="0">
                <a:latin typeface="Arial Black" panose="020B0A04020102020204" pitchFamily="34" charset="0"/>
              </a:rPr>
              <a:t>A consignee(agent) sells goods and collects money on behalf of the consignor. If he can’t collect the debts, these debts should be treated as the bad debts of the consignor. </a:t>
            </a:r>
          </a:p>
          <a:p>
            <a:r>
              <a:rPr lang="en-GB" dirty="0">
                <a:latin typeface="Arial Black" panose="020B0A04020102020204" pitchFamily="34" charset="0"/>
              </a:rPr>
              <a:t>Accounting entries in the books of the consignor:</a:t>
            </a:r>
          </a:p>
          <a:p>
            <a:r>
              <a:rPr lang="en-GB" dirty="0">
                <a:latin typeface="Arial Black" panose="020B0A04020102020204" pitchFamily="34" charset="0"/>
              </a:rPr>
              <a:t> Dr Consignment </a:t>
            </a:r>
          </a:p>
          <a:p>
            <a:r>
              <a:rPr lang="en-GB" dirty="0">
                <a:latin typeface="Arial Black" panose="020B0A04020102020204" pitchFamily="34" charset="0"/>
              </a:rPr>
              <a:t>Cr Consignee</a:t>
            </a:r>
          </a:p>
          <a:p>
            <a:pPr marL="342900" indent="-342900">
              <a:buAutoNum type="alphaLcParenR"/>
            </a:pPr>
            <a:endParaRPr lang="en-GB" dirty="0">
              <a:latin typeface="Arial Black" panose="020B0A04020102020204" pitchFamily="34" charset="0"/>
            </a:endParaRPr>
          </a:p>
          <a:p>
            <a:endParaRPr lang="en-IN" dirty="0">
              <a:latin typeface="Arial Black" panose="020B0A04020102020204" pitchFamily="34" charset="0"/>
            </a:endParaRPr>
          </a:p>
        </p:txBody>
      </p:sp>
    </p:spTree>
    <p:extLst>
      <p:ext uri="{BB962C8B-B14F-4D97-AF65-F5344CB8AC3E}">
        <p14:creationId xmlns:p14="http://schemas.microsoft.com/office/powerpoint/2010/main" val="270296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1076" y="592428"/>
            <a:ext cx="9388699" cy="6186309"/>
          </a:xfrm>
          <a:prstGeom prst="rect">
            <a:avLst/>
          </a:prstGeom>
          <a:noFill/>
        </p:spPr>
        <p:txBody>
          <a:bodyPr wrap="square" rtlCol="0">
            <a:spAutoFit/>
          </a:bodyPr>
          <a:lstStyle/>
          <a:p>
            <a:r>
              <a:rPr lang="en-GB" dirty="0">
                <a:solidFill>
                  <a:srgbClr val="FF0000"/>
                </a:solidFill>
                <a:latin typeface="Arial Black" panose="020B0A04020102020204" pitchFamily="34" charset="0"/>
              </a:rPr>
              <a:t> </a:t>
            </a:r>
            <a:r>
              <a:rPr lang="en-GB" dirty="0">
                <a:latin typeface="Arial Black" panose="020B0A04020102020204" pitchFamily="34" charset="0"/>
              </a:rPr>
              <a:t>Del </a:t>
            </a:r>
            <a:r>
              <a:rPr lang="en-GB" dirty="0" err="1">
                <a:latin typeface="Arial Black" panose="020B0A04020102020204" pitchFamily="34" charset="0"/>
              </a:rPr>
              <a:t>Credere</a:t>
            </a:r>
            <a:r>
              <a:rPr lang="en-GB" dirty="0">
                <a:latin typeface="Arial Black" panose="020B0A04020102020204" pitchFamily="34" charset="0"/>
              </a:rPr>
              <a:t>: If a consignee receives an additional commission (del </a:t>
            </a:r>
            <a:r>
              <a:rPr lang="en-GB" dirty="0" err="1">
                <a:latin typeface="Arial Black" panose="020B0A04020102020204" pitchFamily="34" charset="0"/>
              </a:rPr>
              <a:t>credere</a:t>
            </a:r>
            <a:r>
              <a:rPr lang="en-GB" dirty="0">
                <a:latin typeface="Arial Black" panose="020B0A04020102020204" pitchFamily="34" charset="0"/>
              </a:rPr>
              <a:t> commission), he must bear all the losses from the bad debts. In case of a bad debts arising from sales of goods on consignment, no entry is required in the books of the consignor.</a:t>
            </a:r>
          </a:p>
          <a:p>
            <a:endParaRPr lang="en-GB" dirty="0">
              <a:latin typeface="Arial Black" panose="020B0A04020102020204" pitchFamily="34" charset="0"/>
            </a:endParaRPr>
          </a:p>
          <a:p>
            <a:r>
              <a:rPr lang="en-GB" dirty="0">
                <a:latin typeface="Arial Black" panose="020B0A04020102020204" pitchFamily="34" charset="0"/>
              </a:rPr>
              <a:t>Accounting entries in the books of the consignee Dr Bad debts Cr Debtors (with the bad debts borne by the consignee personally)</a:t>
            </a:r>
          </a:p>
          <a:p>
            <a:endParaRPr lang="en-GB" dirty="0">
              <a:latin typeface="Arial Black" panose="020B0A04020102020204" pitchFamily="34" charset="0"/>
            </a:endParaRPr>
          </a:p>
          <a:p>
            <a:r>
              <a:rPr lang="en-GB" dirty="0">
                <a:latin typeface="Arial Black" panose="020B0A04020102020204" pitchFamily="34" charset="0"/>
              </a:rPr>
              <a:t>Valuation of stock If there are unsold goods on consignment at the end of the accounting period, the value of the unsold stock will be carried down to the following period.</a:t>
            </a:r>
          </a:p>
          <a:p>
            <a:endParaRPr lang="en-GB" dirty="0">
              <a:latin typeface="Arial Black" panose="020B0A04020102020204" pitchFamily="34" charset="0"/>
            </a:endParaRPr>
          </a:p>
          <a:p>
            <a:r>
              <a:rPr lang="en-GB" dirty="0">
                <a:latin typeface="Arial Black" panose="020B0A04020102020204" pitchFamily="34" charset="0"/>
              </a:rPr>
              <a:t> Valuation of closing stock Cost of goods unsold = xxx Add consignee expense expense/total Q*Q of unsold goods = xxx Add consignor expense expense/total Q*Q of unsold goods =xxx Total closing stock =xxx</a:t>
            </a:r>
          </a:p>
          <a:p>
            <a:endParaRPr lang="en-GB" dirty="0">
              <a:latin typeface="Arial Black" panose="020B0A04020102020204" pitchFamily="34" charset="0"/>
            </a:endParaRPr>
          </a:p>
          <a:p>
            <a:r>
              <a:rPr lang="en-GB" dirty="0">
                <a:latin typeface="Arial Black" panose="020B0A04020102020204" pitchFamily="34" charset="0"/>
              </a:rPr>
              <a:t>Normal lose: Normal losses are avoidable. They may rise due to natural causes like breaking in bulk, evaporation, leakage, drying etc. Abnormal lose: Abnormal losses in consignment may arise owing to reasons such as, theft, fire etc.</a:t>
            </a:r>
          </a:p>
          <a:p>
            <a:endParaRPr lang="en-IN" dirty="0">
              <a:latin typeface="Arial Black" panose="020B0A04020102020204" pitchFamily="34" charset="0"/>
            </a:endParaRPr>
          </a:p>
        </p:txBody>
      </p:sp>
    </p:spTree>
    <p:extLst>
      <p:ext uri="{BB962C8B-B14F-4D97-AF65-F5344CB8AC3E}">
        <p14:creationId xmlns:p14="http://schemas.microsoft.com/office/powerpoint/2010/main" val="151844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86377" y="850006"/>
            <a:ext cx="8899302" cy="6186309"/>
          </a:xfrm>
          <a:prstGeom prst="rect">
            <a:avLst/>
          </a:prstGeom>
          <a:noFill/>
        </p:spPr>
        <p:txBody>
          <a:bodyPr wrap="square" rtlCol="0">
            <a:spAutoFit/>
          </a:bodyPr>
          <a:lstStyle/>
          <a:p>
            <a:r>
              <a:rPr lang="en-GB" dirty="0">
                <a:solidFill>
                  <a:srgbClr val="FF0000"/>
                </a:solidFill>
                <a:latin typeface="Arial Black" panose="020B0A04020102020204" pitchFamily="34" charset="0"/>
              </a:rPr>
              <a:t>Illustration</a:t>
            </a:r>
          </a:p>
          <a:p>
            <a:endParaRPr lang="en-GB" dirty="0">
              <a:latin typeface="Arial Black" panose="020B0A04020102020204" pitchFamily="34" charset="0"/>
            </a:endParaRPr>
          </a:p>
          <a:p>
            <a:r>
              <a:rPr lang="en-GB" dirty="0">
                <a:latin typeface="Arial Black" panose="020B0A04020102020204" pitchFamily="34" charset="0"/>
              </a:rPr>
              <a:t>1) Shri </a:t>
            </a:r>
            <a:r>
              <a:rPr lang="en-GB" dirty="0" err="1">
                <a:latin typeface="Arial Black" panose="020B0A04020102020204" pitchFamily="34" charset="0"/>
              </a:rPr>
              <a:t>Sundaram</a:t>
            </a:r>
            <a:r>
              <a:rPr lang="en-GB" dirty="0">
                <a:latin typeface="Arial Black" panose="020B0A04020102020204" pitchFamily="34" charset="0"/>
              </a:rPr>
              <a:t> sells 700 cases at </a:t>
            </a:r>
            <a:r>
              <a:rPr lang="en-GB" dirty="0" err="1">
                <a:latin typeface="Arial Black" panose="020B0A04020102020204" pitchFamily="34" charset="0"/>
              </a:rPr>
              <a:t>Rs</a:t>
            </a:r>
            <a:r>
              <a:rPr lang="en-GB" dirty="0">
                <a:latin typeface="Arial Black" panose="020B0A04020102020204" pitchFamily="34" charset="0"/>
              </a:rPr>
              <a:t>. 140 per case and incurs the following expenses: Clearing charges 850 Warehousing and storage 1,700 Packing and selling expenses 600 It is found that 50 cases have been lost in transit and 100 cases are still in transit. Shri </a:t>
            </a:r>
            <a:r>
              <a:rPr lang="en-GB" dirty="0" err="1">
                <a:latin typeface="Arial Black" panose="020B0A04020102020204" pitchFamily="34" charset="0"/>
              </a:rPr>
              <a:t>Sundaram</a:t>
            </a:r>
            <a:r>
              <a:rPr lang="en-GB" dirty="0">
                <a:latin typeface="Arial Black" panose="020B0A04020102020204" pitchFamily="34" charset="0"/>
              </a:rPr>
              <a:t> is entitled to a commission of 10% on gross sales. Draw up the Consignment Account and </a:t>
            </a:r>
            <a:r>
              <a:rPr lang="en-GB" dirty="0" err="1">
                <a:latin typeface="Arial Black" panose="020B0A04020102020204" pitchFamily="34" charset="0"/>
              </a:rPr>
              <a:t>Sundaram’s</a:t>
            </a:r>
            <a:r>
              <a:rPr lang="en-GB" dirty="0">
                <a:latin typeface="Arial Black" panose="020B0A04020102020204" pitchFamily="34" charset="0"/>
              </a:rPr>
              <a:t> Account in the books of Shri Mehta.</a:t>
            </a:r>
          </a:p>
          <a:p>
            <a:endParaRPr lang="en-GB" dirty="0">
              <a:latin typeface="Arial Black" panose="020B0A04020102020204" pitchFamily="34" charset="0"/>
            </a:endParaRPr>
          </a:p>
          <a:p>
            <a:pPr fontAlgn="base"/>
            <a:r>
              <a:rPr lang="en-GB" dirty="0">
                <a:latin typeface="Arial Black" panose="020B0A04020102020204" pitchFamily="34" charset="0"/>
              </a:rPr>
              <a:t>2) </a:t>
            </a:r>
            <a:r>
              <a:rPr lang="en-GB" dirty="0" err="1">
                <a:latin typeface="Arial Black" panose="020B0A04020102020204" pitchFamily="34" charset="0"/>
              </a:rPr>
              <a:t>Riaz</a:t>
            </a:r>
            <a:r>
              <a:rPr lang="en-GB" dirty="0">
                <a:latin typeface="Arial Black" panose="020B0A04020102020204" pitchFamily="34" charset="0"/>
              </a:rPr>
              <a:t> Sugar Factory of Multan, consigned to </a:t>
            </a:r>
            <a:r>
              <a:rPr lang="en-GB" dirty="0" err="1">
                <a:latin typeface="Arial Black" panose="020B0A04020102020204" pitchFamily="34" charset="0"/>
              </a:rPr>
              <a:t>Mr.</a:t>
            </a:r>
            <a:r>
              <a:rPr lang="en-GB" dirty="0">
                <a:latin typeface="Arial Black" panose="020B0A04020102020204" pitchFamily="34" charset="0"/>
              </a:rPr>
              <a:t> </a:t>
            </a:r>
            <a:r>
              <a:rPr lang="en-GB" dirty="0" err="1">
                <a:latin typeface="Arial Black" panose="020B0A04020102020204" pitchFamily="34" charset="0"/>
              </a:rPr>
              <a:t>Shahid</a:t>
            </a:r>
            <a:r>
              <a:rPr lang="en-GB" dirty="0">
                <a:latin typeface="Arial Black" panose="020B0A04020102020204" pitchFamily="34" charset="0"/>
              </a:rPr>
              <a:t> of Lahore 400 bags of sugar at 25 per bag. They also paid cartage, freight, etc. 250. The consignor drew on consignee as an advance against the consignment at 3 months for 6,000 which they discounted at their bank at 5 percent. The consignee sold off the goods and rendered an account sales showing that the goods realized 12,000, out of which he deducted his charges amounting to 80 and his commission at 5 percent.</a:t>
            </a:r>
          </a:p>
          <a:p>
            <a:pPr fontAlgn="base"/>
            <a:r>
              <a:rPr lang="en-GB" b="1" dirty="0">
                <a:latin typeface="Arial Black" panose="020B0A04020102020204" pitchFamily="34" charset="0"/>
              </a:rPr>
              <a:t>Required:</a:t>
            </a:r>
            <a:r>
              <a:rPr lang="en-GB" dirty="0">
                <a:latin typeface="Arial Black" panose="020B0A04020102020204" pitchFamily="34" charset="0"/>
              </a:rPr>
              <a:t> Make journal entries in respect of the above transactions in the books of consignor as well as the consignee</a:t>
            </a:r>
          </a:p>
          <a:p>
            <a:endParaRPr lang="en-GB" dirty="0">
              <a:latin typeface="Arial Black" panose="020B0A04020102020204" pitchFamily="34" charset="0"/>
            </a:endParaRPr>
          </a:p>
          <a:p>
            <a:endParaRPr lang="en-IN" dirty="0">
              <a:latin typeface="Arial Black" panose="020B0A04020102020204" pitchFamily="34" charset="0"/>
            </a:endParaRPr>
          </a:p>
        </p:txBody>
      </p:sp>
    </p:spTree>
    <p:extLst>
      <p:ext uri="{BB962C8B-B14F-4D97-AF65-F5344CB8AC3E}">
        <p14:creationId xmlns:p14="http://schemas.microsoft.com/office/powerpoint/2010/main" val="202405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124</TotalTime>
  <Words>1002</Words>
  <Application>Microsoft Office PowerPoint</Application>
  <PresentationFormat>Widescreen</PresentationFormat>
  <Paragraphs>73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Century Gothic</vt:lpstr>
      <vt:lpstr>Wingdings 3</vt:lpstr>
      <vt:lpstr>Wisp</vt:lpstr>
      <vt:lpstr>Dr Shubhangee L Diwe Dept of Commerce  Baliram patil college Kinwat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shubhangee diwe</cp:lastModifiedBy>
  <cp:revision>103</cp:revision>
  <dcterms:created xsi:type="dcterms:W3CDTF">2021-07-11T14:30:33Z</dcterms:created>
  <dcterms:modified xsi:type="dcterms:W3CDTF">2023-02-16T15:41:51Z</dcterms:modified>
</cp:coreProperties>
</file>