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8" r:id="rId2"/>
    <p:sldId id="256" r:id="rId3"/>
    <p:sldId id="257" r:id="rId4"/>
    <p:sldId id="259" r:id="rId5"/>
    <p:sldId id="262" r:id="rId6"/>
    <p:sldId id="260" r:id="rId7"/>
    <p:sldId id="261" r:id="rId8"/>
    <p:sldId id="263" r:id="rId9"/>
    <p:sldId id="264" r:id="rId10"/>
    <p:sldId id="265" r:id="rId11"/>
    <p:sldId id="266" r:id="rId12"/>
    <p:sldId id="267" r:id="rId13"/>
    <p:sldId id="268"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A7DC00-210A-44B7-966F-C024A0AB1C20}" type="datetimeFigureOut">
              <a:rPr lang="en-US" smtClean="0"/>
              <a:pPr/>
              <a:t>2/16/2023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093BD4-3268-4621-A6C0-CFE08DA875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093BD4-3268-4621-A6C0-CFE08DA8758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213F8DD-8A87-4419-BB3C-B24667D41FEF}" type="datetimeFigureOut">
              <a:rPr lang="en-US" smtClean="0"/>
              <a:pPr/>
              <a:t>2/16/2023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BF0DE2E-6481-48D6-884A-6E545D2F8CF6}" type="slidenum">
              <a:rPr lang="en-US" smtClean="0"/>
              <a:pPr/>
              <a:t>‹#›</a:t>
            </a:fld>
            <a:endParaRPr lang="en-US"/>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13F8DD-8A87-4419-BB3C-B24667D41FEF}"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0DE2E-6481-48D6-884A-6E545D2F8CF6}" type="slidenum">
              <a:rPr lang="en-US" smtClean="0"/>
              <a:pPr/>
              <a:t>‹#›</a:t>
            </a:fld>
            <a:endParaRPr lang="en-US"/>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13F8DD-8A87-4419-BB3C-B24667D41FEF}"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0DE2E-6481-48D6-884A-6E545D2F8CF6}" type="slidenum">
              <a:rPr lang="en-US" smtClean="0"/>
              <a:pPr/>
              <a:t>‹#›</a:t>
            </a:fld>
            <a:endParaRPr lang="en-US"/>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213F8DD-8A87-4419-BB3C-B24667D41FEF}"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0DE2E-6481-48D6-884A-6E545D2F8CF6}"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213F8DD-8A87-4419-BB3C-B24667D41FEF}" type="datetimeFigureOut">
              <a:rPr lang="en-US" smtClean="0"/>
              <a:pPr/>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0DE2E-6481-48D6-884A-6E545D2F8CF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213F8DD-8A87-4419-BB3C-B24667D41FEF}" type="datetimeFigureOut">
              <a:rPr lang="en-US" smtClean="0"/>
              <a:pPr/>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0DE2E-6481-48D6-884A-6E545D2F8CF6}"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213F8DD-8A87-4419-BB3C-B24667D41FEF}" type="datetimeFigureOut">
              <a:rPr lang="en-US" smtClean="0"/>
              <a:pPr/>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F0DE2E-6481-48D6-884A-6E545D2F8CF6}" type="slidenum">
              <a:rPr lang="en-US" smtClean="0"/>
              <a:pPr/>
              <a:t>‹#›</a:t>
            </a:fld>
            <a:endParaRPr lang="en-US"/>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13F8DD-8A87-4419-BB3C-B24667D41FEF}" type="datetimeFigureOut">
              <a:rPr lang="en-US" smtClean="0"/>
              <a:pPr/>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F0DE2E-6481-48D6-884A-6E545D2F8CF6}"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3F8DD-8A87-4419-BB3C-B24667D41FEF}" type="datetimeFigureOut">
              <a:rPr lang="en-US" smtClean="0"/>
              <a:pPr/>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F0DE2E-6481-48D6-884A-6E545D2F8CF6}" type="slidenum">
              <a:rPr lang="en-US" smtClean="0"/>
              <a:pPr/>
              <a:t>‹#›</a:t>
            </a:fld>
            <a:endParaRPr lang="en-US"/>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213F8DD-8A87-4419-BB3C-B24667D41FEF}" type="datetimeFigureOut">
              <a:rPr lang="en-US" smtClean="0"/>
              <a:pPr/>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0DE2E-6481-48D6-884A-6E545D2F8CF6}" type="slidenum">
              <a:rPr lang="en-US" smtClean="0"/>
              <a:pPr/>
              <a:t>‹#›</a:t>
            </a:fld>
            <a:endParaRPr lang="en-US"/>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213F8DD-8A87-4419-BB3C-B24667D41FEF}" type="datetimeFigureOut">
              <a:rPr lang="en-US" smtClean="0"/>
              <a:pPr/>
              <a:t>2/16/2023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BF0DE2E-6481-48D6-884A-6E545D2F8CF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13F8DD-8A87-4419-BB3C-B24667D41FEF}" type="datetimeFigureOut">
              <a:rPr lang="en-US" smtClean="0"/>
              <a:pPr/>
              <a:t>2/16/2023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BF0DE2E-6481-48D6-884A-6E545D2F8CF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dissolv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43425" y="1660476"/>
            <a:ext cx="2286000" cy="830997"/>
          </a:xfrm>
          <a:prstGeom prst="rect">
            <a:avLst/>
          </a:prstGeom>
        </p:spPr>
        <p:txBody>
          <a:bodyPr>
            <a:spAutoFit/>
          </a:bodyPr>
          <a:lstStyle/>
          <a:p>
            <a:r>
              <a:rPr lang="en-US" sz="4800" b="1" i="1" cap="small" dirty="0">
                <a:solidFill>
                  <a:srgbClr val="575F6D"/>
                </a:solidFill>
                <a:latin typeface="Times New Roman" pitchFamily="18" charset="0"/>
                <a:ea typeface="+mj-ea"/>
                <a:cs typeface="Times New Roman" pitchFamily="18" charset="0"/>
              </a:rPr>
              <a:t> </a:t>
            </a:r>
            <a:endParaRPr lang="en-US" dirty="0"/>
          </a:p>
        </p:txBody>
      </p:sp>
      <p:sp>
        <p:nvSpPr>
          <p:cNvPr id="7" name="Rectangle 6"/>
          <p:cNvSpPr/>
          <p:nvPr/>
        </p:nvSpPr>
        <p:spPr>
          <a:xfrm>
            <a:off x="1981200" y="1905000"/>
            <a:ext cx="6019800" cy="2862322"/>
          </a:xfrm>
          <a:prstGeom prst="rect">
            <a:avLst/>
          </a:prstGeom>
          <a:noFill/>
        </p:spPr>
        <p:txBody>
          <a:bodyPr wrap="square" lIns="91440" tIns="45720" rIns="91440" bIns="45720">
            <a:spAutoFit/>
          </a:bodyPr>
          <a:lstStyle/>
          <a:p>
            <a:pPr algn="ctr"/>
            <a:endParaRPr lang="en-US" sz="3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Dr Shubhangee L Diwe</a:t>
            </a:r>
          </a:p>
          <a:p>
            <a:r>
              <a:rPr lang="en-US" sz="3600" b="1" dirty="0">
                <a:latin typeface="Times New Roman" panose="02020603050405020304" pitchFamily="18" charset="0"/>
                <a:cs typeface="Times New Roman" panose="02020603050405020304" pitchFamily="18" charset="0"/>
              </a:rPr>
              <a:t>Dept of Commerce </a:t>
            </a:r>
          </a:p>
          <a:p>
            <a:r>
              <a:rPr lang="en-US" sz="3600" b="1" dirty="0" err="1">
                <a:latin typeface="Times New Roman" panose="02020603050405020304" pitchFamily="18" charset="0"/>
                <a:cs typeface="Times New Roman" panose="02020603050405020304" pitchFamily="18" charset="0"/>
              </a:rPr>
              <a:t>Baliram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patil</a:t>
            </a:r>
            <a:r>
              <a:rPr lang="en-US" sz="3600" b="1" dirty="0">
                <a:latin typeface="Times New Roman" panose="02020603050405020304" pitchFamily="18" charset="0"/>
                <a:cs typeface="Times New Roman" panose="02020603050405020304" pitchFamily="18" charset="0"/>
              </a:rPr>
              <a:t> college </a:t>
            </a:r>
            <a:r>
              <a:rPr lang="en-US" sz="3600" b="1" dirty="0" err="1">
                <a:latin typeface="Times New Roman" panose="02020603050405020304" pitchFamily="18" charset="0"/>
                <a:cs typeface="Times New Roman" panose="02020603050405020304" pitchFamily="18" charset="0"/>
              </a:rPr>
              <a:t>Kinwat</a:t>
            </a:r>
            <a:endParaRPr lang="en-IN" sz="3600" b="1" dirty="0">
              <a:latin typeface="Times New Roman" panose="02020603050405020304" pitchFamily="18" charset="0"/>
              <a:cs typeface="Times New Roman" panose="02020603050405020304" pitchFamily="18" charset="0"/>
            </a:endParaRPr>
          </a:p>
          <a:p>
            <a:pPr algn="ctr"/>
            <a:endParaRPr lang="en-US" sz="3600" i="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images.png"/>
          <p:cNvPicPr>
            <a:picLocks noGrp="1" noChangeAspect="1"/>
          </p:cNvPicPr>
          <p:nvPr>
            <p:ph idx="1"/>
          </p:nvPr>
        </p:nvPicPr>
        <p:blipFill>
          <a:blip r:embed="rId2"/>
          <a:stretch>
            <a:fillRect/>
          </a:stretch>
        </p:blipFill>
        <p:spPr>
          <a:xfrm>
            <a:off x="533400" y="381000"/>
            <a:ext cx="7391400" cy="4114800"/>
          </a:xfrm>
        </p:spPr>
      </p:pic>
      <p:sp>
        <p:nvSpPr>
          <p:cNvPr id="2" name="Title 1"/>
          <p:cNvSpPr>
            <a:spLocks noGrp="1"/>
          </p:cNvSpPr>
          <p:nvPr>
            <p:ph type="title"/>
          </p:nvPr>
        </p:nvSpPr>
        <p:spPr/>
        <p:txBody>
          <a:bodyPr/>
          <a:lstStyle/>
          <a:p>
            <a:endParaRPr lang="en-US"/>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All accounts which are not personal are impersonal accounts. It can be divided into sub part.</a:t>
            </a:r>
          </a:p>
          <a:p>
            <a:pPr>
              <a:buNone/>
            </a:pPr>
            <a:r>
              <a:rPr lang="en-US" dirty="0"/>
              <a:t>( a ) Real Account</a:t>
            </a:r>
            <a:r>
              <a:rPr lang="en-US" b="1" dirty="0"/>
              <a:t> </a:t>
            </a:r>
            <a:endParaRPr lang="en-US" dirty="0"/>
          </a:p>
          <a:p>
            <a:pPr>
              <a:buNone/>
            </a:pPr>
            <a:r>
              <a:rPr lang="en-US" dirty="0"/>
              <a:t>            Which accounts are related to goods, assets of business.</a:t>
            </a:r>
          </a:p>
          <a:p>
            <a:pPr>
              <a:buNone/>
            </a:pPr>
            <a:r>
              <a:rPr lang="en-US" dirty="0"/>
              <a:t>            (</a:t>
            </a:r>
            <a:r>
              <a:rPr lang="en-US" dirty="0" err="1"/>
              <a:t>i</a:t>
            </a:r>
            <a:r>
              <a:rPr lang="en-US" dirty="0"/>
              <a:t>)Goods which are not for trading purpose are called assets </a:t>
            </a:r>
            <a:r>
              <a:rPr lang="en-US" dirty="0" err="1"/>
              <a:t>i.e</a:t>
            </a:r>
            <a:r>
              <a:rPr lang="en-US" dirty="0"/>
              <a:t> building , machinery , land, furniture, cash ,bank ,goods ,etc</a:t>
            </a:r>
          </a:p>
          <a:p>
            <a:pPr>
              <a:buNone/>
            </a:pPr>
            <a:r>
              <a:rPr lang="en-US" dirty="0"/>
              <a:t>              </a:t>
            </a:r>
          </a:p>
          <a:p>
            <a:pPr>
              <a:buNone/>
            </a:pPr>
            <a:r>
              <a:rPr lang="en-US" dirty="0"/>
              <a:t>            (ii)Assets are divided  into two types </a:t>
            </a:r>
            <a:r>
              <a:rPr lang="en-US" dirty="0" err="1"/>
              <a:t>i.e</a:t>
            </a:r>
            <a:r>
              <a:rPr lang="en-US" dirty="0"/>
              <a:t> tangible assets and intangible assets</a:t>
            </a:r>
          </a:p>
          <a:p>
            <a:pPr>
              <a:buNone/>
            </a:pPr>
            <a:endParaRPr lang="en-US" dirty="0"/>
          </a:p>
          <a:p>
            <a:pPr>
              <a:buNone/>
            </a:pPr>
            <a:r>
              <a:rPr lang="en-US" dirty="0"/>
              <a:t>             </a:t>
            </a:r>
            <a:br>
              <a:rPr lang="en-US" dirty="0"/>
            </a:br>
            <a:r>
              <a:rPr lang="en-US" dirty="0"/>
              <a:t>        </a:t>
            </a:r>
            <a:br>
              <a:rPr lang="en-US" dirty="0"/>
            </a:br>
            <a:endParaRPr lang="en-US" dirty="0"/>
          </a:p>
        </p:txBody>
      </p:sp>
      <p:sp>
        <p:nvSpPr>
          <p:cNvPr id="2" name="Title 1"/>
          <p:cNvSpPr>
            <a:spLocks noGrp="1"/>
          </p:cNvSpPr>
          <p:nvPr>
            <p:ph type="title"/>
          </p:nvPr>
        </p:nvSpPr>
        <p:spPr/>
        <p:txBody>
          <a:bodyPr/>
          <a:lstStyle/>
          <a:p>
            <a:pPr algn="ctr"/>
            <a:r>
              <a:rPr lang="en-US" dirty="0"/>
              <a:t>IMPERSONAL  ACCOUNTS</a:t>
            </a:r>
          </a:p>
        </p:txBody>
      </p:sp>
    </p:spTree>
  </p:cSld>
  <p:clrMapOvr>
    <a:masterClrMapping/>
  </p:clrMapOvr>
  <p:transition spd="slow">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angible-and-intangible-assets.jpg"/>
          <p:cNvPicPr>
            <a:picLocks noGrp="1" noChangeAspect="1"/>
          </p:cNvPicPr>
          <p:nvPr>
            <p:ph idx="1"/>
          </p:nvPr>
        </p:nvPicPr>
        <p:blipFill>
          <a:blip r:embed="rId2"/>
          <a:stretch>
            <a:fillRect/>
          </a:stretch>
        </p:blipFill>
        <p:spPr>
          <a:xfrm>
            <a:off x="762000" y="2133600"/>
            <a:ext cx="6483348" cy="4094746"/>
          </a:xfrm>
        </p:spPr>
      </p:pic>
      <p:sp>
        <p:nvSpPr>
          <p:cNvPr id="2" name="Title 1"/>
          <p:cNvSpPr>
            <a:spLocks noGrp="1"/>
          </p:cNvSpPr>
          <p:nvPr>
            <p:ph type="title"/>
          </p:nvPr>
        </p:nvSpPr>
        <p:spPr/>
        <p:txBody>
          <a:bodyPr>
            <a:normAutofit fontScale="90000"/>
          </a:bodyPr>
          <a:lstStyle/>
          <a:p>
            <a:pPr algn="ctr"/>
            <a:r>
              <a:rPr lang="en-US" dirty="0"/>
              <a:t>tangible assets and intangible assets</a:t>
            </a:r>
            <a:br>
              <a:rPr lang="en-US" dirty="0"/>
            </a:br>
            <a:endParaRPr lang="en-US" dirty="0"/>
          </a:p>
        </p:txBody>
      </p:sp>
      <p:sp>
        <p:nvSpPr>
          <p:cNvPr id="7" name="TextBox 6"/>
          <p:cNvSpPr txBox="1"/>
          <p:nvPr/>
        </p:nvSpPr>
        <p:spPr>
          <a:xfrm>
            <a:off x="1524000" y="1447800"/>
            <a:ext cx="4482317" cy="923330"/>
          </a:xfrm>
          <a:prstGeom prst="rect">
            <a:avLst/>
          </a:prstGeom>
          <a:noFill/>
        </p:spPr>
        <p:txBody>
          <a:bodyPr wrap="none" rtlCol="0">
            <a:spAutoFit/>
          </a:bodyPr>
          <a:lstStyle/>
          <a:p>
            <a:r>
              <a:rPr lang="en-US" dirty="0"/>
              <a:t>Tangible assets are physical assets</a:t>
            </a:r>
          </a:p>
          <a:p>
            <a:r>
              <a:rPr lang="en-US" dirty="0"/>
              <a:t>Intangible assets are nonphysical assets</a:t>
            </a:r>
          </a:p>
          <a:p>
            <a:endParaRPr lang="en-US" dirty="0"/>
          </a:p>
        </p:txBody>
      </p:sp>
    </p:spTree>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 Nominal accounts </a:t>
            </a:r>
          </a:p>
          <a:p>
            <a:pPr>
              <a:buNone/>
            </a:pPr>
            <a:r>
              <a:rPr lang="en-US" dirty="0"/>
              <a:t>           These accounts are related to all types of revenue expenses and income </a:t>
            </a:r>
          </a:p>
        </p:txBody>
      </p:sp>
      <p:pic>
        <p:nvPicPr>
          <p:cNvPr id="4" name="Picture 3" descr="maxresdefault.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7772400" cy="6040120"/>
        </p:xfrm>
        <a:graphic>
          <a:graphicData uri="http://schemas.openxmlformats.org/drawingml/2006/table">
            <a:tbl>
              <a:tblPr firstRow="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794000">
                  <a:extLst>
                    <a:ext uri="{9D8B030D-6E8A-4147-A177-3AD203B41FA5}">
                      <a16:colId xmlns:a16="http://schemas.microsoft.com/office/drawing/2014/main" val="20002"/>
                    </a:ext>
                  </a:extLst>
                </a:gridCol>
              </a:tblGrid>
              <a:tr h="370840">
                <a:tc>
                  <a:txBody>
                    <a:bodyPr/>
                    <a:lstStyle/>
                    <a:p>
                      <a:r>
                        <a:rPr lang="en-US" dirty="0"/>
                        <a:t>Personal Account</a:t>
                      </a:r>
                    </a:p>
                  </a:txBody>
                  <a:tcPr/>
                </a:tc>
                <a:tc>
                  <a:txBody>
                    <a:bodyPr/>
                    <a:lstStyle/>
                    <a:p>
                      <a:r>
                        <a:rPr lang="en-US" dirty="0"/>
                        <a:t>Real Account</a:t>
                      </a:r>
                    </a:p>
                  </a:txBody>
                  <a:tcPr/>
                </a:tc>
                <a:tc>
                  <a:txBody>
                    <a:bodyPr/>
                    <a:lstStyle/>
                    <a:p>
                      <a:r>
                        <a:rPr lang="en-US" dirty="0"/>
                        <a:t>Nominal Account</a:t>
                      </a:r>
                    </a:p>
                  </a:txBody>
                  <a:tcPr/>
                </a:tc>
                <a:extLst>
                  <a:ext uri="{0D108BD9-81ED-4DB2-BD59-A6C34878D82A}">
                    <a16:rowId xmlns:a16="http://schemas.microsoft.com/office/drawing/2014/main" val="10000"/>
                  </a:ext>
                </a:extLst>
              </a:tr>
              <a:tr h="370840">
                <a:tc>
                  <a:txBody>
                    <a:bodyPr/>
                    <a:lstStyle/>
                    <a:p>
                      <a:r>
                        <a:rPr lang="en-US" dirty="0"/>
                        <a:t>If the a/c head relates to any person or artificial person. In final a/c such personal a/c are located only in balance sheet. Personal a/c implies any resemblance with name of any person</a:t>
                      </a:r>
                    </a:p>
                  </a:txBody>
                  <a:tcPr/>
                </a:tc>
                <a:tc>
                  <a:txBody>
                    <a:bodyPr/>
                    <a:lstStyle/>
                    <a:p>
                      <a:r>
                        <a:rPr lang="en-US" dirty="0"/>
                        <a:t>Real a/c deals with assets Fixed tangible assets (see, feel ,touch) &amp; fixed intangible assets (documents &amp; promise) Real a/c appears in balance sheet on assets side. It never appears in trading &amp; p/l a/c</a:t>
                      </a:r>
                    </a:p>
                  </a:txBody>
                  <a:tcPr/>
                </a:tc>
                <a:tc>
                  <a:txBody>
                    <a:bodyPr/>
                    <a:lstStyle/>
                    <a:p>
                      <a:r>
                        <a:rPr lang="en-US" dirty="0"/>
                        <a:t>All Expense Accounts All Income Accounts Trading Account Profit &amp; Loss Account</a:t>
                      </a:r>
                    </a:p>
                  </a:txBody>
                  <a:tcPr/>
                </a:tc>
                <a:extLst>
                  <a:ext uri="{0D108BD9-81ED-4DB2-BD59-A6C34878D82A}">
                    <a16:rowId xmlns:a16="http://schemas.microsoft.com/office/drawing/2014/main" val="10001"/>
                  </a:ext>
                </a:extLst>
              </a:tr>
              <a:tr h="370840">
                <a:tc>
                  <a:txBody>
                    <a:bodyPr/>
                    <a:lstStyle/>
                    <a:p>
                      <a:r>
                        <a:rPr lang="en-US" dirty="0"/>
                        <a:t>If the amount is receivable from any person </a:t>
                      </a:r>
                      <a:r>
                        <a:rPr lang="en-US" dirty="0" err="1"/>
                        <a:t>eg</a:t>
                      </a:r>
                      <a:r>
                        <a:rPr lang="en-US" dirty="0"/>
                        <a:t> debtors or If the amount is payable to any person </a:t>
                      </a:r>
                      <a:r>
                        <a:rPr lang="en-US" dirty="0" err="1"/>
                        <a:t>eg</a:t>
                      </a:r>
                      <a:r>
                        <a:rPr lang="en-US" dirty="0"/>
                        <a:t> creditors, Then such </a:t>
                      </a:r>
                      <a:r>
                        <a:rPr lang="en-US" dirty="0" err="1"/>
                        <a:t>personís</a:t>
                      </a:r>
                      <a:r>
                        <a:rPr lang="en-US" dirty="0"/>
                        <a:t> a/c is personal a/c.</a:t>
                      </a:r>
                    </a:p>
                  </a:txBody>
                  <a:tcPr/>
                </a:tc>
                <a:tc>
                  <a:txBody>
                    <a:bodyPr/>
                    <a:lstStyle/>
                    <a:p>
                      <a:r>
                        <a:rPr lang="en-US" dirty="0"/>
                        <a:t>Fixed tangible Assets Land &amp; Bldg Plant &amp; Machinery Furniture &amp; Fixtures Vehicles &amp; Equipments Computer Livestock</a:t>
                      </a:r>
                    </a:p>
                  </a:txBody>
                  <a:tcPr/>
                </a:tc>
                <a:tc>
                  <a:txBody>
                    <a:bodyPr/>
                    <a:lstStyle/>
                    <a:p>
                      <a:r>
                        <a:rPr lang="en-US" dirty="0"/>
                        <a:t>Expenses Purchases Wages Inward expenses Factory Expenses Administrative Expenses Selling &amp; Distribution Expenses</a:t>
                      </a:r>
                    </a:p>
                  </a:txBody>
                  <a:tcPr/>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p:txBody>
          <a:bodyPr/>
          <a:lstStyle/>
          <a:p>
            <a:endParaRPr lang="en-US"/>
          </a:p>
        </p:txBody>
      </p:sp>
    </p:spTree>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7467600" cy="3749040"/>
        </p:xfrm>
        <a:graphic>
          <a:graphicData uri="http://schemas.openxmlformats.org/drawingml/2006/table">
            <a:tbl>
              <a:tblPr firstRow="1" bandRow="1">
                <a:tableStyleId>{5C22544A-7EE6-4342-B048-85BDC9FD1C3A}</a:tableStyleId>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370840">
                <a:tc>
                  <a:txBody>
                    <a:bodyPr/>
                    <a:lstStyle/>
                    <a:p>
                      <a:r>
                        <a:rPr lang="en-US" dirty="0"/>
                        <a:t>REPRESENTATIVES A/C Outstanding expenses (expense payable) Pre received income Prepaid income/expense paid in advance Outstanding income</a:t>
                      </a:r>
                    </a:p>
                  </a:txBody>
                  <a:tcPr/>
                </a:tc>
                <a:tc>
                  <a:txBody>
                    <a:bodyPr/>
                    <a:lstStyle/>
                    <a:p>
                      <a:r>
                        <a:rPr lang="en-US" dirty="0"/>
                        <a:t>FIXED INTANGIBE ASSETS Goodwill Patent Copyright Trademark Licenses Franchises</a:t>
                      </a:r>
                    </a:p>
                  </a:txBody>
                  <a:tcPr/>
                </a:tc>
                <a:tc>
                  <a:txBody>
                    <a:bodyPr/>
                    <a:lstStyle/>
                    <a:p>
                      <a:r>
                        <a:rPr lang="en-US" dirty="0"/>
                        <a:t>Outward Expenses Interest paid on Loan given Depreciation All Losses Bad Debts Discount Allowed. </a:t>
                      </a:r>
                    </a:p>
                  </a:txBody>
                  <a:tcPr/>
                </a:tc>
                <a:extLst>
                  <a:ext uri="{0D108BD9-81ED-4DB2-BD59-A6C34878D82A}">
                    <a16:rowId xmlns:a16="http://schemas.microsoft.com/office/drawing/2014/main" val="10000"/>
                  </a:ext>
                </a:extLst>
              </a:tr>
              <a:tr h="370840">
                <a:tc>
                  <a:txBody>
                    <a:bodyPr/>
                    <a:lstStyle/>
                    <a:p>
                      <a:r>
                        <a:rPr lang="en-US" dirty="0"/>
                        <a:t>BUSINESS HAS TO RECEIVE FROM OR PAY TO</a:t>
                      </a:r>
                    </a:p>
                  </a:txBody>
                  <a:tcPr/>
                </a:tc>
                <a:tc>
                  <a:txBody>
                    <a:bodyPr/>
                    <a:lstStyle/>
                    <a:p>
                      <a:r>
                        <a:rPr lang="en-US" dirty="0"/>
                        <a:t>Cash Bills Receivable Investments. Stock of Goods is a real a/c (see feel touch)</a:t>
                      </a:r>
                    </a:p>
                  </a:txBody>
                  <a:tcPr/>
                </a:tc>
                <a:tc>
                  <a:txBody>
                    <a:bodyPr/>
                    <a:lstStyle/>
                    <a:p>
                      <a:r>
                        <a:rPr lang="en-US" dirty="0"/>
                        <a:t>Income Sales Rent received Commission Received</a:t>
                      </a:r>
                    </a:p>
                  </a:txBody>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p:txBody>
          <a:bodyPr/>
          <a:lstStyle/>
          <a:p>
            <a:endParaRPr lang="en-US"/>
          </a:p>
        </p:txBody>
      </p:sp>
    </p:spTree>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8800" dirty="0"/>
              <a:t>  Thank you </a:t>
            </a: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304800"/>
            <a:ext cx="6172200" cy="1894362"/>
          </a:xfrm>
        </p:spPr>
        <p:txBody>
          <a:bodyPr>
            <a:noAutofit/>
          </a:bodyPr>
          <a:lstStyle/>
          <a:p>
            <a:r>
              <a:rPr lang="en-US" sz="7200" dirty="0">
                <a:solidFill>
                  <a:srgbClr val="002060"/>
                </a:solidFill>
                <a:latin typeface="Monotype Corsiva" pitchFamily="66" charset="0"/>
              </a:rPr>
              <a:t> </a:t>
            </a:r>
          </a:p>
        </p:txBody>
      </p:sp>
      <p:pic>
        <p:nvPicPr>
          <p:cNvPr id="4" name="Picture 3" descr="images (2).jpg"/>
          <p:cNvPicPr>
            <a:picLocks noChangeAspect="1"/>
          </p:cNvPicPr>
          <p:nvPr/>
        </p:nvPicPr>
        <p:blipFill>
          <a:blip r:embed="rId2"/>
          <a:stretch>
            <a:fillRect/>
          </a:stretch>
        </p:blipFill>
        <p:spPr>
          <a:xfrm>
            <a:off x="0" y="2819400"/>
            <a:ext cx="8954871" cy="3429000"/>
          </a:xfrm>
          <a:prstGeom prst="rect">
            <a:avLst/>
          </a:prstGeom>
        </p:spPr>
      </p:pic>
      <p:sp>
        <p:nvSpPr>
          <p:cNvPr id="7" name="Rectangle 6"/>
          <p:cNvSpPr/>
          <p:nvPr/>
        </p:nvSpPr>
        <p:spPr>
          <a:xfrm>
            <a:off x="1981200" y="838200"/>
            <a:ext cx="4798108" cy="1754326"/>
          </a:xfrm>
          <a:prstGeom prst="rect">
            <a:avLst/>
          </a:prstGeom>
          <a:noFill/>
        </p:spPr>
        <p:txBody>
          <a:bodyPr wrap="none" lIns="91440" tIns="45720" rIns="91440" bIns="45720">
            <a:spAutoFit/>
          </a:bodyPr>
          <a:lstStyle/>
          <a:p>
            <a:pPr algn="ct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FINANCIAL </a:t>
            </a:r>
          </a:p>
          <a:p>
            <a:pPr algn="ct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ACCOUNTING</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en-US" dirty="0"/>
              <a:t>classification of accounts .</a:t>
            </a:r>
          </a:p>
          <a:p>
            <a:pPr>
              <a:buNone/>
            </a:pPr>
            <a:r>
              <a:rPr lang="en-US" dirty="0"/>
              <a:t>                           Accounts</a:t>
            </a:r>
          </a:p>
          <a:p>
            <a:pPr>
              <a:buNone/>
            </a:pPr>
            <a:r>
              <a:rPr lang="en-US" dirty="0"/>
              <a:t>  </a:t>
            </a:r>
          </a:p>
          <a:p>
            <a:pPr>
              <a:buNone/>
            </a:pPr>
            <a:r>
              <a:rPr lang="en-US" dirty="0"/>
              <a:t>  </a:t>
            </a:r>
          </a:p>
          <a:p>
            <a:pPr>
              <a:buNone/>
            </a:pPr>
            <a:endParaRPr lang="en-US" dirty="0"/>
          </a:p>
          <a:p>
            <a:pPr>
              <a:buNone/>
            </a:pPr>
            <a:r>
              <a:rPr lang="en-US" dirty="0"/>
              <a:t> </a:t>
            </a:r>
          </a:p>
          <a:p>
            <a:pPr>
              <a:buNone/>
            </a:pPr>
            <a:endParaRPr lang="en-US" dirty="0"/>
          </a:p>
        </p:txBody>
      </p:sp>
      <p:cxnSp>
        <p:nvCxnSpPr>
          <p:cNvPr id="18" name="Straight Connector 17"/>
          <p:cNvCxnSpPr/>
          <p:nvPr/>
        </p:nvCxnSpPr>
        <p:spPr>
          <a:xfrm rot="5400000">
            <a:off x="3276600" y="36576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219200" y="4038600"/>
            <a:ext cx="556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990600" y="4267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6553200" y="4267200"/>
            <a:ext cx="45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38200" y="4648200"/>
            <a:ext cx="1676400" cy="646331"/>
          </a:xfrm>
          <a:prstGeom prst="rect">
            <a:avLst/>
          </a:prstGeom>
          <a:noFill/>
        </p:spPr>
        <p:txBody>
          <a:bodyPr wrap="square" rtlCol="0">
            <a:spAutoFit/>
          </a:bodyPr>
          <a:lstStyle/>
          <a:p>
            <a:r>
              <a:rPr lang="en-US" dirty="0"/>
              <a:t>Personal  Accounts</a:t>
            </a:r>
          </a:p>
        </p:txBody>
      </p:sp>
      <p:sp>
        <p:nvSpPr>
          <p:cNvPr id="29" name="TextBox 28"/>
          <p:cNvSpPr txBox="1"/>
          <p:nvPr/>
        </p:nvSpPr>
        <p:spPr>
          <a:xfrm>
            <a:off x="6248400" y="4648200"/>
            <a:ext cx="1399742" cy="646331"/>
          </a:xfrm>
          <a:prstGeom prst="rect">
            <a:avLst/>
          </a:prstGeom>
          <a:noFill/>
        </p:spPr>
        <p:txBody>
          <a:bodyPr wrap="none" rtlCol="0">
            <a:spAutoFit/>
          </a:bodyPr>
          <a:lstStyle/>
          <a:p>
            <a:r>
              <a:rPr lang="en-US" dirty="0"/>
              <a:t>Impersonal</a:t>
            </a:r>
          </a:p>
          <a:p>
            <a:r>
              <a:rPr lang="en-US" dirty="0"/>
              <a:t>Accounts</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 calcmode="lin" valueType="num">
                                      <p:cBhvr additive="base">
                                        <p:cTn id="7"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
                                            <p:txEl>
                                              <p:pRg st="0" end="0"/>
                                            </p:txEl>
                                          </p:spTgt>
                                        </p:tgtEl>
                                        <p:attrNameLst>
                                          <p:attrName>style.visibility</p:attrName>
                                        </p:attrNameLst>
                                      </p:cBhvr>
                                      <p:to>
                                        <p:strVal val="visible"/>
                                      </p:to>
                                    </p:set>
                                    <p:anim calcmode="lin" valueType="num">
                                      <p:cBhvr additive="base">
                                        <p:cTn id="13"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9">
                                            <p:txEl>
                                              <p:pRg st="1" end="1"/>
                                            </p:txEl>
                                          </p:spTgt>
                                        </p:tgtEl>
                                        <p:attrNameLst>
                                          <p:attrName>style.visibility</p:attrName>
                                        </p:attrNameLst>
                                      </p:cBhvr>
                                      <p:to>
                                        <p:strVal val="visible"/>
                                      </p:to>
                                    </p:set>
                                    <p:anim calcmode="lin" valueType="num">
                                      <p:cBhvr additive="base">
                                        <p:cTn id="17" dur="500" fill="hold"/>
                                        <p:tgtEl>
                                          <p:spTgt spid="29">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2000"/>
                                        <p:tgtEl>
                                          <p:spTgt spid="5">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2000"/>
                                        <p:tgtEl>
                                          <p:spTgt spid="5">
                                            <p:txEl>
                                              <p:pRg st="1" end="1"/>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2000"/>
                                        <p:tgtEl>
                                          <p:spTgt spid="5">
                                            <p:txEl>
                                              <p:pRg st="2" end="2"/>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2000"/>
                                        <p:tgtEl>
                                          <p:spTgt spid="5">
                                            <p:txEl>
                                              <p:pRg st="3" end="3"/>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28" grpId="0" build="allAtOnce"/>
      <p:bldP spid="29"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Personal  Accounts</a:t>
            </a:r>
          </a:p>
          <a:p>
            <a:pPr>
              <a:buNone/>
            </a:pPr>
            <a:r>
              <a:rPr lang="en-US" dirty="0"/>
              <a:t>         These account are related to persons individuals ,organization institute etc .</a:t>
            </a:r>
          </a:p>
          <a:p>
            <a:pPr>
              <a:buNone/>
            </a:pPr>
            <a:endParaRPr lang="en-US" dirty="0"/>
          </a:p>
          <a:p>
            <a:pPr>
              <a:buNone/>
            </a:pPr>
            <a:endParaRPr lang="en-US" dirty="0"/>
          </a:p>
          <a:p>
            <a:pPr>
              <a:buNone/>
            </a:pPr>
            <a:endParaRPr lang="en-US" dirty="0"/>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Personal  Accounts</a:t>
            </a:r>
          </a:p>
          <a:p>
            <a:pPr>
              <a:buNone/>
            </a:pPr>
            <a:r>
              <a:rPr lang="en-US" dirty="0"/>
              <a:t>         These account are related to persons individuals ,organization institute etc .</a:t>
            </a:r>
          </a:p>
          <a:p>
            <a:pPr>
              <a:buNone/>
            </a:pPr>
            <a:endParaRPr lang="en-US" dirty="0"/>
          </a:p>
          <a:p>
            <a:pPr>
              <a:buNone/>
            </a:pPr>
            <a:endParaRPr lang="en-US" dirty="0"/>
          </a:p>
          <a:p>
            <a:r>
              <a:rPr lang="en-US" dirty="0"/>
              <a:t>Impersonal Accounts</a:t>
            </a:r>
          </a:p>
          <a:p>
            <a:pPr>
              <a:buNone/>
            </a:pPr>
            <a:r>
              <a:rPr lang="en-US" dirty="0"/>
              <a:t>         Which are not  personal  accounts it is called impersonal  accounts.</a:t>
            </a:r>
          </a:p>
          <a:p>
            <a:pPr>
              <a:buNone/>
            </a:pPr>
            <a:endParaRPr lang="en-US" dirty="0"/>
          </a:p>
          <a:p>
            <a:endParaRPr lang="en-US" dirty="0"/>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journal-4-728.jpg"/>
          <p:cNvPicPr>
            <a:picLocks noGrp="1" noChangeAspect="1"/>
          </p:cNvPicPr>
          <p:nvPr>
            <p:ph idx="1"/>
          </p:nvPr>
        </p:nvPicPr>
        <p:blipFill>
          <a:blip r:embed="rId2"/>
          <a:stretch>
            <a:fillRect/>
          </a:stretch>
        </p:blipFill>
        <p:spPr>
          <a:xfrm>
            <a:off x="685800" y="762000"/>
            <a:ext cx="7213600" cy="5410200"/>
          </a:xfrm>
        </p:spPr>
      </p:pic>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7467600" cy="4873752"/>
          </a:xfrm>
        </p:spPr>
        <p:txBody>
          <a:bodyPr/>
          <a:lstStyle/>
          <a:p>
            <a:pPr marL="457200" indent="-457200">
              <a:buNone/>
            </a:pPr>
            <a:r>
              <a:rPr lang="en-US" dirty="0"/>
              <a:t>Personal accounts included three types of persons such as</a:t>
            </a:r>
          </a:p>
          <a:p>
            <a:pPr marL="457200" indent="-457200"/>
            <a:r>
              <a:rPr lang="en-US" dirty="0"/>
              <a:t>Natural person </a:t>
            </a:r>
          </a:p>
          <a:p>
            <a:pPr marL="457200" indent="-457200">
              <a:buNone/>
            </a:pPr>
            <a:r>
              <a:rPr lang="en-US" dirty="0"/>
              <a:t>          All human being included in  natural persons. </a:t>
            </a:r>
          </a:p>
          <a:p>
            <a:pPr marL="457200" indent="-457200">
              <a:buNone/>
            </a:pPr>
            <a:r>
              <a:rPr lang="en-US" dirty="0"/>
              <a:t>        </a:t>
            </a:r>
            <a:r>
              <a:rPr lang="en-US" dirty="0" err="1"/>
              <a:t>eg.Rita,sita,Raja,Rani</a:t>
            </a:r>
            <a:r>
              <a:rPr lang="en-US" dirty="0"/>
              <a:t> ,</a:t>
            </a:r>
            <a:r>
              <a:rPr lang="en-US" dirty="0" err="1"/>
              <a:t>Aniket,etc</a:t>
            </a:r>
            <a:endParaRPr lang="en-US" dirty="0"/>
          </a:p>
          <a:p>
            <a:pPr marL="457200" indent="-457200">
              <a:buNone/>
            </a:pPr>
            <a:endParaRPr lang="en-US" dirty="0"/>
          </a:p>
          <a:p>
            <a:pPr marL="457200" indent="-457200">
              <a:buNone/>
            </a:pPr>
            <a:endParaRPr lang="en-US" dirty="0"/>
          </a:p>
          <a:p>
            <a:pPr marL="457200" indent="-457200"/>
            <a:endParaRPr lang="en-US" dirty="0"/>
          </a:p>
          <a:p>
            <a:pPr marL="457200" indent="-457200">
              <a:buFont typeface="+mj-lt"/>
              <a:buAutoNum type="arabicPeriod"/>
            </a:pPr>
            <a:endParaRPr lang="en-US" dirty="0"/>
          </a:p>
          <a:p>
            <a:pPr marL="457200" indent="-457200"/>
            <a:endParaRPr lang="en-US" dirty="0"/>
          </a:p>
        </p:txBody>
      </p:sp>
      <p:sp>
        <p:nvSpPr>
          <p:cNvPr id="2" name="Title 1"/>
          <p:cNvSpPr>
            <a:spLocks noGrp="1"/>
          </p:cNvSpPr>
          <p:nvPr>
            <p:ph type="title"/>
          </p:nvPr>
        </p:nvSpPr>
        <p:spPr>
          <a:xfrm>
            <a:off x="609600" y="381000"/>
            <a:ext cx="7467600" cy="1143000"/>
          </a:xfrm>
        </p:spPr>
        <p:txBody>
          <a:bodyPr/>
          <a:lstStyle/>
          <a:p>
            <a:r>
              <a:rPr lang="en-US" dirty="0"/>
              <a:t>Personal accounts </a:t>
            </a:r>
          </a:p>
        </p:txBody>
      </p:sp>
    </p:spTree>
  </p:cSld>
  <p:clrMapOvr>
    <a:masterClrMapping/>
  </p:clrMapOvr>
  <p:transition spd="slow">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457200" indent="-457200">
              <a:buNone/>
            </a:pPr>
            <a:r>
              <a:rPr lang="en-US" dirty="0"/>
              <a:t>Personal accounts included three types of persons such as</a:t>
            </a:r>
          </a:p>
          <a:p>
            <a:pPr marL="457200" indent="-457200"/>
            <a:r>
              <a:rPr lang="en-US" dirty="0"/>
              <a:t>Natural person </a:t>
            </a:r>
          </a:p>
          <a:p>
            <a:pPr marL="457200" indent="-457200">
              <a:buNone/>
            </a:pPr>
            <a:r>
              <a:rPr lang="en-US" dirty="0"/>
              <a:t>          All human being included in  natural persons. </a:t>
            </a:r>
          </a:p>
          <a:p>
            <a:pPr marL="457200" indent="-457200">
              <a:buNone/>
            </a:pPr>
            <a:r>
              <a:rPr lang="en-US" dirty="0"/>
              <a:t>       </a:t>
            </a:r>
            <a:r>
              <a:rPr lang="en-US" dirty="0" err="1"/>
              <a:t>eg.Rita,sita,Raja,Rani</a:t>
            </a:r>
            <a:r>
              <a:rPr lang="en-US" dirty="0"/>
              <a:t> ,</a:t>
            </a:r>
            <a:r>
              <a:rPr lang="en-US" dirty="0" err="1"/>
              <a:t>Aniket,etc</a:t>
            </a:r>
            <a:endParaRPr lang="en-US" dirty="0"/>
          </a:p>
          <a:p>
            <a:pPr marL="457200" indent="-457200">
              <a:buNone/>
            </a:pPr>
            <a:endParaRPr lang="en-US" dirty="0"/>
          </a:p>
          <a:p>
            <a:pPr marL="457200" indent="-457200"/>
            <a:r>
              <a:rPr lang="en-US" dirty="0"/>
              <a:t> </a:t>
            </a:r>
            <a:r>
              <a:rPr lang="en-US" dirty="0" err="1"/>
              <a:t>Artifical</a:t>
            </a:r>
            <a:r>
              <a:rPr lang="en-US" dirty="0"/>
              <a:t> persons</a:t>
            </a:r>
          </a:p>
          <a:p>
            <a:pPr>
              <a:buNone/>
            </a:pPr>
            <a:r>
              <a:rPr lang="en-US" dirty="0"/>
              <a:t>             Artificial persons are those which are not living human being but have existence in the eye of Law. They can operate their business by board of directors, managers and other authorities of organization. </a:t>
            </a:r>
          </a:p>
          <a:p>
            <a:pPr>
              <a:buNone/>
            </a:pPr>
            <a:br>
              <a:rPr lang="en-US" dirty="0"/>
            </a:br>
            <a:r>
              <a:rPr lang="en-US" dirty="0"/>
              <a:t> For example : - Tally solution Company account , Private company ,ICICI bank accounts , School account etc.</a:t>
            </a:r>
          </a:p>
          <a:p>
            <a:pPr>
              <a:buNone/>
            </a:pPr>
            <a:r>
              <a:rPr lang="en-US" dirty="0"/>
              <a:t>                </a:t>
            </a:r>
          </a:p>
        </p:txBody>
      </p:sp>
      <p:sp>
        <p:nvSpPr>
          <p:cNvPr id="2" name="Title 1"/>
          <p:cNvSpPr>
            <a:spLocks noGrp="1"/>
          </p:cNvSpPr>
          <p:nvPr>
            <p:ph type="title"/>
          </p:nvPr>
        </p:nvSpPr>
        <p:spPr/>
        <p:txBody>
          <a:bodyPr/>
          <a:lstStyle/>
          <a:p>
            <a:pPr algn="ctr"/>
            <a:r>
              <a:rPr lang="en-US" dirty="0"/>
              <a:t>Personal accounts </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543800" cy="4873752"/>
          </a:xfrm>
        </p:spPr>
        <p:txBody>
          <a:bodyPr>
            <a:normAutofit/>
          </a:bodyPr>
          <a:lstStyle/>
          <a:p>
            <a:r>
              <a:rPr lang="en-US" dirty="0"/>
              <a:t>Representative  person</a:t>
            </a:r>
          </a:p>
          <a:p>
            <a:pPr>
              <a:buNone/>
            </a:pPr>
            <a:r>
              <a:rPr lang="en-US" dirty="0"/>
              <a:t>        </a:t>
            </a:r>
          </a:p>
          <a:p>
            <a:pPr>
              <a:buNone/>
            </a:pPr>
            <a:r>
              <a:rPr lang="en-US" dirty="0"/>
              <a:t>             The account which work as indirectly towards a person or  working in absent of a person that account is called as  representative personal account.</a:t>
            </a:r>
          </a:p>
          <a:p>
            <a:pPr>
              <a:buNone/>
            </a:pPr>
            <a:r>
              <a:rPr lang="en-US" dirty="0"/>
              <a:t>      </a:t>
            </a:r>
            <a:r>
              <a:rPr lang="en-US" dirty="0" err="1"/>
              <a:t>eg</a:t>
            </a:r>
            <a:r>
              <a:rPr lang="en-US" dirty="0"/>
              <a:t>. </a:t>
            </a:r>
            <a:r>
              <a:rPr lang="en-US" dirty="0" err="1"/>
              <a:t>Debtors,creditors</a:t>
            </a:r>
            <a:r>
              <a:rPr lang="en-US" dirty="0"/>
              <a:t>, prepaid ,Outstanding                                                expenses and incomes.</a:t>
            </a:r>
          </a:p>
          <a:p>
            <a:pPr>
              <a:buNone/>
            </a:pPr>
            <a:r>
              <a:rPr lang="en-US" dirty="0"/>
              <a:t>           </a:t>
            </a:r>
          </a:p>
          <a:p>
            <a:pPr>
              <a:buNone/>
            </a:pPr>
            <a:r>
              <a:rPr lang="en-US" dirty="0"/>
              <a:t>       </a:t>
            </a:r>
          </a:p>
        </p:txBody>
      </p:sp>
    </p:spTree>
  </p:cSld>
  <p:clrMapOvr>
    <a:masterClrMapping/>
  </p:clrMapOvr>
  <p:transition spd="slow">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190</TotalTime>
  <Words>636</Words>
  <Application>Microsoft Office PowerPoint</Application>
  <PresentationFormat>On-screen Show (4:3)</PresentationFormat>
  <Paragraphs>81</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Calibri</vt:lpstr>
      <vt:lpstr>Lucida Sans Unicode</vt:lpstr>
      <vt:lpstr>Monotype Corsiva</vt:lpstr>
      <vt:lpstr>Times New Roman</vt:lpstr>
      <vt:lpstr>Verdana</vt:lpstr>
      <vt:lpstr>Wingdings 2</vt:lpstr>
      <vt:lpstr>Wingdings 3</vt:lpstr>
      <vt:lpstr>Concourse</vt:lpstr>
      <vt:lpstr>PowerPoint Presentation</vt:lpstr>
      <vt:lpstr> </vt:lpstr>
      <vt:lpstr>PowerPoint Presentation</vt:lpstr>
      <vt:lpstr>PowerPoint Presentation</vt:lpstr>
      <vt:lpstr>PowerPoint Presentation</vt:lpstr>
      <vt:lpstr>PowerPoint Presentation</vt:lpstr>
      <vt:lpstr>Personal accounts </vt:lpstr>
      <vt:lpstr>Personal accounts </vt:lpstr>
      <vt:lpstr>PowerPoint Presentation</vt:lpstr>
      <vt:lpstr>PowerPoint Presentation</vt:lpstr>
      <vt:lpstr>IMPERSONAL  ACCOUNTS</vt:lpstr>
      <vt:lpstr>tangible assets and intangible assets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Anikat</dc:creator>
  <cp:lastModifiedBy>shubhangee diwe</cp:lastModifiedBy>
  <cp:revision>23</cp:revision>
  <dcterms:created xsi:type="dcterms:W3CDTF">2015-12-06T09:39:22Z</dcterms:created>
  <dcterms:modified xsi:type="dcterms:W3CDTF">2023-02-16T15:36:28Z</dcterms:modified>
</cp:coreProperties>
</file>