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81" d="100"/>
          <a:sy n="81" d="100"/>
        </p:scale>
        <p:origin x="91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72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833D-D513-4004-B107-C3A3A7821746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104872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729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BE9B2-2E9D-4C1A-A17B-3B264345A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721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5706E-7DD0-446C-8131-2CA285D95321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104872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04872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72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4872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8EF1A-30FD-4D62-923F-9F028DADDB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6350" y="4763"/>
            <a:ext cx="9150350" cy="68532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65" name="Title 1"/>
          <p:cNvSpPr>
            <a:spLocks noGrp="1"/>
          </p:cNvSpPr>
          <p:nvPr>
            <p:ph type="ctrTitle"/>
          </p:nvPr>
        </p:nvSpPr>
        <p:spPr>
          <a:xfrm>
            <a:off x="539552" y="4365104"/>
            <a:ext cx="7772400" cy="866527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666" name="Subtitle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6400800" cy="5760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FB73A-81AC-42E7-BC04-92412C23D6F4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851104" cy="922114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68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686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7048872" cy="360040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0F71F9-7807-4D3C-AD26-C20D830B71A8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374848" y="274638"/>
            <a:ext cx="6789440" cy="778098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75252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583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7048872" cy="360040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58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729538" y="6232525"/>
            <a:ext cx="1019175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76D3A249-0DEB-4AA5-A9FF-E9C790D82F0D}" type="slidenum">
              <a:rPr lang="en-GB">
                <a:solidFill>
                  <a:prstClr val="white"/>
                </a:solidFill>
              </a:r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374848" y="274638"/>
            <a:ext cx="6861448" cy="778098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691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1"/>
            <a:ext cx="4038600" cy="413305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69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693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7048872" cy="360040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694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659563" y="6237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57D429AA-92C9-448E-B6AC-B56BD1C866A0}" type="slidenum">
              <a:rPr lang="en-GB">
                <a:solidFill>
                  <a:prstClr val="white"/>
                </a:solidFill>
              </a:r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6707088" cy="792088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696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3650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697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7048872" cy="360040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69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4684372-92B8-4978-B8D3-EC1AB9B22B1A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>
          <a:xfrm>
            <a:off x="374848" y="188640"/>
            <a:ext cx="6789440" cy="936104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702" name="Content Placeholder 2"/>
          <p:cNvSpPr>
            <a:spLocks noGrp="1"/>
          </p:cNvSpPr>
          <p:nvPr>
            <p:ph idx="1"/>
          </p:nvPr>
        </p:nvSpPr>
        <p:spPr>
          <a:xfrm>
            <a:off x="374848" y="1340768"/>
            <a:ext cx="8229600" cy="453650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703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7048872" cy="360040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70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5802F5-5D8B-475D-B847-335CC17EE500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467544" y="111482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3575050" y="1497186"/>
            <a:ext cx="5111750" cy="46681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67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6873"/>
            <a:ext cx="3008313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1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7048872" cy="360040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25C73EB-DF6F-4BC0-859C-591CDEAADEA5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70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104870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0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6400800" cy="576064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72D717-8ACA-45F6-8605-816244B8BBF9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922114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7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716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7048872" cy="360040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71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A5CA6C2-0C81-4935-A7E3-873B3C7B387B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867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3000"/>
            </a:lvl1pPr>
            <a:lvl2pPr>
              <a:defRPr sz="3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8677" name="Subtitle 2"/>
          <p:cNvSpPr>
            <a:spLocks noGrp="1"/>
          </p:cNvSpPr>
          <p:nvPr>
            <p:ph type="subTitle" idx="13"/>
          </p:nvPr>
        </p:nvSpPr>
        <p:spPr>
          <a:xfrm>
            <a:off x="547464" y="6381328"/>
            <a:ext cx="6400800" cy="576064"/>
          </a:xfrm>
        </p:spPr>
        <p:txBody>
          <a:bodyPr>
            <a:normAutofit/>
          </a:bodyPr>
          <a:lstStyle>
            <a:lvl1pPr marL="0" indent="0" algn="l">
              <a:buNone/>
              <a:defRPr sz="16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9C0DA9-7F4E-4399-BF48-00C7CEAF51A0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6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851650" cy="9223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029984-97F0-4C30-95A6-6A742A772395}" type="slidenum">
              <a:rPr lang="en-GB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789738" cy="720080"/>
          </a:xfrm>
        </p:spPr>
        <p:txBody>
          <a:bodyPr>
            <a:normAutofit fontScale="90000"/>
          </a:bodyPr>
          <a:lstStyle/>
          <a:p>
            <a:br>
              <a:rPr lang="en-GB" altLang="en-US" sz="4000" b="1" dirty="0"/>
            </a:br>
            <a:endParaRPr lang="en-GB" altLang="en-US" dirty="0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353425" cy="4708525"/>
          </a:xfrm>
        </p:spPr>
        <p:txBody>
          <a:bodyPr/>
          <a:lstStyle/>
          <a:p>
            <a:pPr marL="323850" lvl="1" indent="0" algn="ctr">
              <a:spcBef>
                <a:spcPct val="0"/>
              </a:spcBef>
              <a:buFont typeface="Arial" charset="0"/>
              <a:buNone/>
            </a:pPr>
            <a:endParaRPr lang="en-GB" altLang="en-US" sz="3200" b="1" dirty="0"/>
          </a:p>
          <a:p>
            <a:pPr marL="323850" lvl="1" indent="0" algn="ctr">
              <a:spcBef>
                <a:spcPct val="0"/>
              </a:spcBef>
              <a:buFont typeface="Arial" charset="0"/>
              <a:buNone/>
            </a:pPr>
            <a:endParaRPr lang="en-GB" altLang="en-US" sz="3200" b="1" dirty="0"/>
          </a:p>
          <a:p>
            <a:pPr marL="323850" lvl="1" indent="0" algn="ctr">
              <a:spcBef>
                <a:spcPct val="0"/>
              </a:spcBef>
              <a:buFont typeface="Arial" charset="0"/>
              <a:buNone/>
            </a:pPr>
            <a:endParaRPr lang="en-GB" altLang="en-US" sz="3200" b="1" dirty="0"/>
          </a:p>
          <a:p>
            <a:pPr marL="323850" lvl="1" indent="0" algn="ctr">
              <a:spcBef>
                <a:spcPct val="0"/>
              </a:spcBef>
              <a:buFont typeface="Arial" charset="0"/>
              <a:buNone/>
            </a:pPr>
            <a:endParaRPr lang="en-GB" altLang="en-US" sz="3200" b="1" dirty="0"/>
          </a:p>
          <a:p>
            <a:pPr marL="323850" lvl="1" indent="0" algn="ctr">
              <a:spcBef>
                <a:spcPct val="0"/>
              </a:spcBef>
              <a:buFont typeface="Arial" charset="0"/>
              <a:buNone/>
            </a:pPr>
            <a:r>
              <a:rPr lang="en-GB" altLang="en-US" sz="3200" b="1" dirty="0"/>
              <a:t>RATIO ANALYSIS FOR DECISION MAKING</a:t>
            </a:r>
          </a:p>
          <a:p>
            <a:pPr marL="0" indent="0" algn="ctr">
              <a:buNone/>
            </a:pPr>
            <a:r>
              <a:rPr lang="en-US" sz="1600" b="1" dirty="0"/>
              <a:t>      </a:t>
            </a:r>
          </a:p>
          <a:p>
            <a:pPr marL="0" indent="0" algn="r">
              <a:buNone/>
            </a:pPr>
            <a:r>
              <a:rPr lang="en-US" sz="1600" b="1" dirty="0"/>
              <a:t>	</a:t>
            </a:r>
            <a:r>
              <a:rPr lang="en-US" sz="2000" b="1" dirty="0"/>
              <a:t>					Amrapali  G. </a:t>
            </a:r>
            <a:r>
              <a:rPr lang="en-US" sz="2000" b="1" dirty="0" err="1"/>
              <a:t>Hatkar</a:t>
            </a:r>
            <a:endParaRPr lang="en-US" sz="2000" b="1" dirty="0"/>
          </a:p>
          <a:p>
            <a:pPr marL="0" indent="0" algn="r">
              <a:buNone/>
            </a:pPr>
            <a:r>
              <a:rPr lang="en-US" sz="2000" b="1" dirty="0"/>
              <a:t>Dr Shubhangee L Diwe</a:t>
            </a:r>
          </a:p>
          <a:p>
            <a:pPr marL="0" indent="0" algn="r">
              <a:buNone/>
            </a:pPr>
            <a:r>
              <a:rPr lang="en-US" sz="2000" b="1" dirty="0"/>
              <a:t>						Dept of Commerce </a:t>
            </a:r>
          </a:p>
          <a:p>
            <a:pPr marL="0" indent="0" algn="r">
              <a:buNone/>
            </a:pPr>
            <a:r>
              <a:rPr lang="en-US" sz="2000" b="1" dirty="0"/>
              <a:t>						</a:t>
            </a:r>
            <a:r>
              <a:rPr lang="en-US" sz="2000" b="1" dirty="0" err="1"/>
              <a:t>Baliram</a:t>
            </a:r>
            <a:r>
              <a:rPr lang="en-US" sz="2000" b="1" dirty="0"/>
              <a:t> </a:t>
            </a:r>
            <a:r>
              <a:rPr lang="en-US" sz="2000" b="1" dirty="0" err="1"/>
              <a:t>patil</a:t>
            </a:r>
            <a:r>
              <a:rPr lang="en-US" sz="2000" b="1" dirty="0"/>
              <a:t> college </a:t>
            </a:r>
            <a:endParaRPr lang="en-IN" sz="2000" b="1" dirty="0"/>
          </a:p>
          <a:p>
            <a:pPr marL="0" indent="0" algn="r">
              <a:buNone/>
            </a:pPr>
            <a:r>
              <a:rPr lang="en-US" sz="2000" b="1" dirty="0"/>
              <a:t>                        </a:t>
            </a:r>
            <a:r>
              <a:rPr lang="en-US" sz="2000" b="1" dirty="0" err="1"/>
              <a:t>Kinwat</a:t>
            </a:r>
            <a:endParaRPr lang="en-IN" sz="2000" b="1" dirty="0"/>
          </a:p>
        </p:txBody>
      </p:sp>
      <p:sp>
        <p:nvSpPr>
          <p:cNvPr id="1048587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048588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Efficiency Ratios</a:t>
            </a:r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112568"/>
          </a:xfrm>
        </p:spPr>
        <p:txBody>
          <a:bodyPr/>
          <a:lstStyle/>
          <a:p>
            <a:pPr marL="0" indent="0">
              <a:buNone/>
            </a:pPr>
            <a:r>
              <a:rPr lang="en-GB" sz="2800" u="sng" dirty="0"/>
              <a:t>Trade Receivables Ratio (Debtors  Collection):</a:t>
            </a:r>
          </a:p>
          <a:p>
            <a:r>
              <a:rPr lang="en-GB" sz="2800" dirty="0"/>
              <a:t>Shows length of time taken to recover monies from debtors</a:t>
            </a:r>
          </a:p>
          <a:p>
            <a:r>
              <a:rPr lang="en-GB" sz="2800" dirty="0"/>
              <a:t>Trade Receivables Ratio =</a:t>
            </a:r>
          </a:p>
          <a:p>
            <a:pPr marL="0" indent="0">
              <a:buNone/>
            </a:pPr>
            <a:r>
              <a:rPr lang="en-GB" sz="2800" dirty="0"/>
              <a:t>            </a:t>
            </a:r>
            <a:r>
              <a:rPr lang="en-GB" sz="2800" u="sng" dirty="0"/>
              <a:t>Trade Receivables  </a:t>
            </a:r>
            <a:r>
              <a:rPr lang="en-GB" sz="2800" dirty="0"/>
              <a:t>  x     </a:t>
            </a:r>
            <a:r>
              <a:rPr lang="en-GB" sz="2800" u="sng" dirty="0"/>
              <a:t>365</a:t>
            </a:r>
            <a:r>
              <a:rPr lang="en-GB" sz="2800" dirty="0"/>
              <a:t>    =    x days</a:t>
            </a:r>
          </a:p>
          <a:p>
            <a:pPr marL="0" indent="0">
              <a:buNone/>
            </a:pPr>
            <a:r>
              <a:rPr lang="en-GB" sz="2800" dirty="0"/>
              <a:t>                 Sales  Revenue             1  </a:t>
            </a:r>
          </a:p>
          <a:p>
            <a:r>
              <a:rPr lang="en-GB" sz="2800" dirty="0"/>
              <a:t>Benchmark – customers are expected to settle their accounts within 30 days of the date of the invoice</a:t>
            </a:r>
          </a:p>
          <a:p>
            <a:r>
              <a:rPr lang="en-GB" sz="2800" dirty="0"/>
              <a:t>It is prudent to ensure that monies are received from customers, prior to the payment of outstanding supplier invoices</a:t>
            </a:r>
          </a:p>
        </p:txBody>
      </p:sp>
      <p:sp>
        <p:nvSpPr>
          <p:cNvPr id="1048623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10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Efficiency</a:t>
            </a:r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4968552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Trade Payables Ratio (Creditors payment)</a:t>
            </a:r>
          </a:p>
          <a:p>
            <a:r>
              <a:rPr lang="en-GB" dirty="0"/>
              <a:t>Shows the length of time taken to pay monies to suppliers</a:t>
            </a:r>
          </a:p>
          <a:p>
            <a:r>
              <a:rPr lang="en-GB" dirty="0"/>
              <a:t>Trade Payables Ratio =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u="sng" dirty="0"/>
              <a:t>Trade Payables </a:t>
            </a:r>
            <a:r>
              <a:rPr lang="en-GB" dirty="0"/>
              <a:t>           x     </a:t>
            </a:r>
            <a:r>
              <a:rPr lang="en-GB" u="sng" dirty="0"/>
              <a:t>365</a:t>
            </a:r>
            <a:r>
              <a:rPr lang="en-GB" dirty="0"/>
              <a:t>   =     x days</a:t>
            </a:r>
          </a:p>
          <a:p>
            <a:pPr marL="0" indent="0">
              <a:buNone/>
            </a:pPr>
            <a:r>
              <a:rPr lang="en-GB" dirty="0"/>
              <a:t>   	 Cost of Sales                        1</a:t>
            </a:r>
          </a:p>
          <a:p>
            <a:r>
              <a:rPr lang="en-GB" dirty="0"/>
              <a:t>Benchmark – it is expected that a customer would pay a supplier for goods purchased within 30 days of the receipt of the invoice</a:t>
            </a:r>
          </a:p>
        </p:txBody>
      </p:sp>
      <p:sp>
        <p:nvSpPr>
          <p:cNvPr id="1048627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11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Shareholder Ratios</a:t>
            </a:r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Earnings Per Share (EPS)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Return On Equity (ROE)</a:t>
            </a:r>
          </a:p>
          <a:p>
            <a:endParaRPr lang="en-GB" dirty="0"/>
          </a:p>
        </p:txBody>
      </p:sp>
      <p:sp>
        <p:nvSpPr>
          <p:cNvPr id="1048631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12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Earnings Per Share (EPS)</a:t>
            </a:r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altLang="en-US" dirty="0"/>
              <a:t>This ratio measures how many pence the company is earning for every share held</a:t>
            </a:r>
            <a:endParaRPr lang="en-GB" altLang="en-US" sz="4400" dirty="0"/>
          </a:p>
          <a:p>
            <a:pPr>
              <a:spcBef>
                <a:spcPct val="0"/>
              </a:spcBef>
            </a:pPr>
            <a:endParaRPr lang="en-GB" altLang="en-US" sz="3200" dirty="0"/>
          </a:p>
          <a:p>
            <a:pPr>
              <a:spcBef>
                <a:spcPct val="0"/>
              </a:spcBef>
            </a:pPr>
            <a:r>
              <a:rPr lang="en-GB" altLang="en-US" sz="2800" dirty="0"/>
              <a:t>Earnings per Share =</a:t>
            </a:r>
          </a:p>
          <a:p>
            <a:pPr>
              <a:spcBef>
                <a:spcPct val="0"/>
              </a:spcBef>
            </a:pPr>
            <a:endParaRPr lang="en-GB" altLang="en-US" sz="2800" dirty="0"/>
          </a:p>
          <a:p>
            <a:pPr marL="0" indent="0" algn="ctr">
              <a:spcBef>
                <a:spcPct val="0"/>
              </a:spcBef>
              <a:buNone/>
            </a:pPr>
            <a:r>
              <a:rPr lang="en-GB" altLang="en-US" sz="2800" dirty="0"/>
              <a:t>          </a:t>
            </a:r>
            <a:r>
              <a:rPr lang="en-GB" altLang="en-US" sz="2800" u="sng" dirty="0"/>
              <a:t>Net Profit  after tax</a:t>
            </a:r>
            <a:r>
              <a:rPr lang="en-GB" altLang="en-US" sz="2800" dirty="0"/>
              <a:t>		 		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altLang="en-US" sz="2800" dirty="0"/>
              <a:t> No. of ordinary shares   = x pence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3200" dirty="0"/>
          </a:p>
          <a:p>
            <a:r>
              <a:rPr lang="en-GB" dirty="0"/>
              <a:t>Must be disclosed in the Income Statement</a:t>
            </a:r>
          </a:p>
        </p:txBody>
      </p:sp>
      <p:sp>
        <p:nvSpPr>
          <p:cNvPr id="1048635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13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on Equity (ROE)</a:t>
            </a:r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</a:pPr>
            <a:r>
              <a:rPr lang="en-GB" altLang="en-US" dirty="0"/>
              <a:t>A measure of how well a company used reinvested earnings to generate additional earnings</a:t>
            </a:r>
          </a:p>
          <a:p>
            <a:pPr>
              <a:spcBef>
                <a:spcPct val="0"/>
              </a:spcBef>
            </a:pPr>
            <a:endParaRPr lang="en-GB" altLang="en-US" sz="2800" dirty="0"/>
          </a:p>
          <a:p>
            <a:pPr>
              <a:spcBef>
                <a:spcPct val="0"/>
              </a:spcBef>
            </a:pPr>
            <a:r>
              <a:rPr lang="en-GB" altLang="en-US" sz="2800" dirty="0"/>
              <a:t>Return On Equity = 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2800" u="sng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2800" dirty="0"/>
              <a:t>		</a:t>
            </a:r>
            <a:r>
              <a:rPr lang="en-GB" altLang="en-US" sz="3200" u="sng" dirty="0"/>
              <a:t>Net Profit after Tax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altLang="en-US" sz="3200" dirty="0"/>
              <a:t>                       Equity                x 100       = x %</a:t>
            </a:r>
          </a:p>
          <a:p>
            <a:endParaRPr lang="en-GB" dirty="0"/>
          </a:p>
        </p:txBody>
      </p:sp>
      <p:sp>
        <p:nvSpPr>
          <p:cNvPr id="1048639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0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14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Benefits of using Ratio Analysis</a:t>
            </a:r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Can assist in interpreting and evaluating the income statement and statement of financial position by reducing the amount of data contained in them to a workable amount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/>
          </a:p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Can make financial data more meaningful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/>
          </a:p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Help to determine relative magnitudes of financial quantities</a:t>
            </a:r>
          </a:p>
          <a:p>
            <a:endParaRPr lang="en-GB" dirty="0"/>
          </a:p>
        </p:txBody>
      </p:sp>
      <p:sp>
        <p:nvSpPr>
          <p:cNvPr id="1048643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4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15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Benefits of using Ratio Analysis</a:t>
            </a:r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00" dirty="0"/>
          </a:p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Help managers or business analysts make effective decisions about the firm's credit worthiness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GB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00" dirty="0"/>
          </a:p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Can assist with predicting potential business earnings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GB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00" dirty="0"/>
          </a:p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Can assist in seeing financial business strengths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GB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900" dirty="0"/>
          </a:p>
          <a:p>
            <a:pPr eaLnBrk="1" hangingPunct="1">
              <a:spcBef>
                <a:spcPct val="0"/>
              </a:spcBef>
            </a:pPr>
            <a:r>
              <a:rPr lang="en-GB" altLang="en-US" sz="2800" dirty="0"/>
              <a:t>Can assist in spotting business weaknesses </a:t>
            </a:r>
          </a:p>
          <a:p>
            <a:endParaRPr lang="en-GB" dirty="0"/>
          </a:p>
        </p:txBody>
      </p:sp>
      <p:sp>
        <p:nvSpPr>
          <p:cNvPr id="1048647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8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16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Limitations of using Ratio Analysis</a:t>
            </a:r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/>
              <a:t>Comparing the ratios with past trends and with competitors may be inaccurate as the data may not be easily comparable due to differences in accounting policies, accounting period etc.</a:t>
            </a:r>
          </a:p>
          <a:p>
            <a:pPr eaLnBrk="1" hangingPunct="1"/>
            <a:endParaRPr lang="en-GB" altLang="en-US" sz="2800" dirty="0"/>
          </a:p>
          <a:p>
            <a:pPr eaLnBrk="1" hangingPunct="1"/>
            <a:r>
              <a:rPr lang="en-GB" altLang="en-US" sz="2800" dirty="0"/>
              <a:t>It is based on current and past trends, but not future trends.</a:t>
            </a:r>
          </a:p>
          <a:p>
            <a:pPr marL="0" indent="0" eaLnBrk="1" hangingPunct="1">
              <a:buNone/>
            </a:pPr>
            <a:endParaRPr lang="en-GB" altLang="en-US" sz="2800" dirty="0"/>
          </a:p>
          <a:p>
            <a:pPr eaLnBrk="1" hangingPunct="1"/>
            <a:r>
              <a:rPr lang="en-GB" altLang="en-US" sz="2800" dirty="0"/>
              <a:t>Impact of inflation is not properly reflected, as many figures are taken at historical numbers, several years old.</a:t>
            </a:r>
          </a:p>
          <a:p>
            <a:endParaRPr lang="en-GB" dirty="0"/>
          </a:p>
        </p:txBody>
      </p:sp>
      <p:sp>
        <p:nvSpPr>
          <p:cNvPr id="1048651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52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17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Limitations of using Ratio Analysis</a:t>
            </a:r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/>
              <a:t>There are differences in approach among financial analysts on how to treat certain items, how to interpret ratios etc.</a:t>
            </a:r>
          </a:p>
          <a:p>
            <a:pPr eaLnBrk="1" hangingPunct="1"/>
            <a:endParaRPr lang="en-GB" altLang="en-US" sz="2800" dirty="0"/>
          </a:p>
          <a:p>
            <a:pPr eaLnBrk="1" hangingPunct="1"/>
            <a:r>
              <a:rPr lang="en-GB" altLang="en-US" sz="2800" dirty="0"/>
              <a:t>The ratios are only as good or bad as the underlying information used to calculate them – “window dressing” may be used by management to manipulate the financial results</a:t>
            </a:r>
            <a:br>
              <a:rPr lang="en-GB" altLang="en-US" dirty="0"/>
            </a:br>
            <a:endParaRPr lang="en-GB" dirty="0"/>
          </a:p>
        </p:txBody>
      </p:sp>
      <p:sp>
        <p:nvSpPr>
          <p:cNvPr id="1048655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5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18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Recommendations</a:t>
            </a:r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GB" altLang="en-US" dirty="0"/>
              <a:t>Ratio analysis may be used to make recommendations for improvement, but will also depend on other factors such as:</a:t>
            </a:r>
          </a:p>
          <a:p>
            <a:pPr lvl="1">
              <a:spcBef>
                <a:spcPct val="10000"/>
              </a:spcBef>
            </a:pPr>
            <a:r>
              <a:rPr lang="en-GB" altLang="en-US" dirty="0"/>
              <a:t>Inflation</a:t>
            </a:r>
          </a:p>
          <a:p>
            <a:pPr lvl="1">
              <a:spcBef>
                <a:spcPct val="10000"/>
              </a:spcBef>
            </a:pPr>
            <a:r>
              <a:rPr lang="en-GB" altLang="en-US" dirty="0"/>
              <a:t>External factors e.g. changes in interest rates</a:t>
            </a:r>
          </a:p>
          <a:p>
            <a:pPr lvl="1">
              <a:spcBef>
                <a:spcPct val="10000"/>
              </a:spcBef>
            </a:pPr>
            <a:r>
              <a:rPr lang="en-GB" altLang="en-US" dirty="0"/>
              <a:t>Management changes</a:t>
            </a:r>
          </a:p>
          <a:p>
            <a:pPr lvl="1">
              <a:spcBef>
                <a:spcPct val="10000"/>
              </a:spcBef>
            </a:pPr>
            <a:r>
              <a:rPr lang="en-GB" altLang="en-US" dirty="0"/>
              <a:t>Business Performance</a:t>
            </a:r>
          </a:p>
          <a:p>
            <a:pPr lvl="1">
              <a:spcBef>
                <a:spcPct val="10000"/>
              </a:spcBef>
            </a:pPr>
            <a:r>
              <a:rPr lang="en-GB" altLang="en-US" dirty="0"/>
              <a:t>State of the economy</a:t>
            </a:r>
          </a:p>
          <a:p>
            <a:pPr lvl="1">
              <a:spcBef>
                <a:spcPct val="10000"/>
              </a:spcBef>
            </a:pPr>
            <a:r>
              <a:rPr lang="en-GB" altLang="en-US" dirty="0"/>
              <a:t>Performance of competitors</a:t>
            </a:r>
          </a:p>
          <a:p>
            <a:endParaRPr lang="en-GB" dirty="0"/>
          </a:p>
        </p:txBody>
      </p:sp>
      <p:sp>
        <p:nvSpPr>
          <p:cNvPr id="1048659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60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19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Ratio Analysis – Decision Making</a:t>
            </a:r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/>
              <a:t>Different types of accounting ratios are used for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/>
              <a:t>different purposes: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Profitability/Performance  Ratios – to assess profitability levels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Liquidity Ratios  – to assess solvency levels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Gearing Ratio – to assess debt levels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Financial Efficiency Ratios – to assess efficiency levels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Shareholder Ratios – to assess equity investments</a:t>
            </a:r>
          </a:p>
        </p:txBody>
      </p:sp>
      <p:sp>
        <p:nvSpPr>
          <p:cNvPr id="1048591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2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 Analysis</a:t>
            </a:r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Notes:</a:t>
            </a:r>
          </a:p>
        </p:txBody>
      </p:sp>
      <p:sp>
        <p:nvSpPr>
          <p:cNvPr id="1048663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64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20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Profitability/Performance Ratios</a:t>
            </a: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altLang="en-US" dirty="0"/>
              <a:t>Return On Capital Employed (ROCE)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Gross Profit Margin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Net Profit Margin</a:t>
            </a:r>
          </a:p>
          <a:p>
            <a:endParaRPr lang="en-GB" dirty="0"/>
          </a:p>
        </p:txBody>
      </p:sp>
      <p:sp>
        <p:nvSpPr>
          <p:cNvPr id="1048595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3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Return on Capital Employed (ROCE)</a:t>
            </a: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/>
              <a:t>This shows a firms profitability in relation to the investors capital investment.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32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          ROCE =	</a:t>
            </a:r>
            <a:r>
              <a:rPr lang="en-GB" altLang="en-US" sz="2400" u="sng" dirty="0"/>
              <a:t>Profit before tax</a:t>
            </a:r>
            <a:r>
              <a:rPr lang="en-GB" altLang="en-US" sz="2400" dirty="0"/>
              <a:t>            x 100% = x 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(Total Assets-Current Liabilities)</a:t>
            </a:r>
            <a:endParaRPr lang="en-GB" altLang="en-US" sz="2400" i="1" dirty="0"/>
          </a:p>
          <a:p>
            <a:endParaRPr lang="en-GB" dirty="0"/>
          </a:p>
        </p:txBody>
      </p:sp>
      <p:sp>
        <p:nvSpPr>
          <p:cNvPr id="1048599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0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4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Gross Profit Margin</a:t>
            </a: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75252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/>
              <a:t>This shows the gross profit made relative to sales revenue/turnover</a:t>
            </a:r>
            <a:r>
              <a:rPr lang="en-GB" altLang="en-US" sz="3200" b="1" dirty="0"/>
              <a:t>.</a:t>
            </a:r>
            <a:r>
              <a:rPr lang="en-GB" altLang="en-US" sz="3200" dirty="0"/>
              <a:t>  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32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2800" dirty="0"/>
              <a:t>Gross Profit Margin  =    </a:t>
            </a:r>
            <a:r>
              <a:rPr lang="en-GB" altLang="en-US" sz="2800" u="sng" dirty="0"/>
              <a:t>Gross Profit   </a:t>
            </a:r>
            <a:r>
              <a:rPr lang="en-GB" altLang="en-US" sz="2800" dirty="0"/>
              <a:t>  x 100%    =  x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			                    Sales Revenue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32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/>
              <a:t>A large range of profit may affect the true results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/>
              <a:t>Useful when comparing against the margins of previous years.</a:t>
            </a:r>
            <a:endParaRPr lang="en-GB" sz="2400" dirty="0"/>
          </a:p>
        </p:txBody>
      </p:sp>
      <p:sp>
        <p:nvSpPr>
          <p:cNvPr id="1048603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5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 Profit Margin</a:t>
            </a:r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This indicates amount of profit available, relative to the sales revenue after deducting trading costs and business expenses.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This shows  how well a business controls its expenses/ overheads.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Net Profit Margin  = </a:t>
            </a:r>
            <a:r>
              <a:rPr lang="en-GB" altLang="en-US" sz="2800" u="sng" dirty="0"/>
              <a:t>     Net Profit      </a:t>
            </a:r>
            <a:r>
              <a:rPr lang="en-GB" altLang="en-US" sz="2800" dirty="0"/>
              <a:t>x 100%   = x 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		             	   Sales  Revenue</a:t>
            </a:r>
          </a:p>
          <a:p>
            <a:endParaRPr lang="en-GB" dirty="0"/>
          </a:p>
        </p:txBody>
      </p:sp>
      <p:sp>
        <p:nvSpPr>
          <p:cNvPr id="1048607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6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Liquidity Ratios</a:t>
            </a:r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4752528"/>
          </a:xfrm>
        </p:spPr>
        <p:txBody>
          <a:bodyPr/>
          <a:lstStyle/>
          <a:p>
            <a:pPr eaLnBrk="1" hangingPunct="1"/>
            <a:r>
              <a:rPr lang="en-GB" altLang="en-US" dirty="0"/>
              <a:t>Measures the ability of a business to meet short-term obligations, collect receivables, and maintain a cash position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pPr eaLnBrk="1" hangingPunct="1"/>
            <a:r>
              <a:rPr lang="en-GB" altLang="en-US" dirty="0"/>
              <a:t>Indicates how well the business is able to meet its short-term obligations from cash/near-cash resources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48611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2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7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Ratio</a:t>
            </a:r>
          </a:p>
        </p:txBody>
      </p:sp>
      <p:sp>
        <p:nvSpPr>
          <p:cNvPr id="104861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679" t="-1669" r="-1314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048615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8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Gearing Ratio</a:t>
            </a:r>
          </a:p>
        </p:txBody>
      </p:sp>
      <p:sp>
        <p:nvSpPr>
          <p:cNvPr id="1048618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533" t="-1540" r="-1314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1048619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0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6D3A249-0DEB-4AA5-A9FF-E9C790D82F0D}" type="slidenum">
              <a:rPr lang="en-GB" smtClean="0">
                <a:solidFill>
                  <a:prstClr val="white"/>
                </a:solidFill>
              </a:rPr>
              <a:t>9</a:t>
            </a:fld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1_Office Theme</vt:lpstr>
      <vt:lpstr> </vt:lpstr>
      <vt:lpstr>Ratio Analysis – Decision Making</vt:lpstr>
      <vt:lpstr>Profitability/Performance Ratios</vt:lpstr>
      <vt:lpstr>Return on Capital Employed (ROCE)</vt:lpstr>
      <vt:lpstr>Gross Profit Margin</vt:lpstr>
      <vt:lpstr>Net Profit Margin</vt:lpstr>
      <vt:lpstr>Liquidity Ratios</vt:lpstr>
      <vt:lpstr>Current Ratio</vt:lpstr>
      <vt:lpstr>Gearing Ratio</vt:lpstr>
      <vt:lpstr>Financial Efficiency Ratios</vt:lpstr>
      <vt:lpstr>Financial Efficiency</vt:lpstr>
      <vt:lpstr>Shareholder Ratios</vt:lpstr>
      <vt:lpstr>Earnings Per Share (EPS)</vt:lpstr>
      <vt:lpstr>Return on Equity (ROE)</vt:lpstr>
      <vt:lpstr>Benefits of using Ratio Analysis</vt:lpstr>
      <vt:lpstr>Benefits of using Ratio Analysis</vt:lpstr>
      <vt:lpstr>Limitations of using Ratio Analysis</vt:lpstr>
      <vt:lpstr>Limitations of using Ratio Analysis</vt:lpstr>
      <vt:lpstr>Making Recommendations</vt:lpstr>
      <vt:lpstr>Ratio Analysis</vt:lpstr>
    </vt:vector>
  </TitlesOfParts>
  <Company>CCEA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White</dc:creator>
  <cp:lastModifiedBy>shubhangee diwe</cp:lastModifiedBy>
  <cp:revision>1</cp:revision>
  <dcterms:created xsi:type="dcterms:W3CDTF">2016-08-16T22:37:35Z</dcterms:created>
  <dcterms:modified xsi:type="dcterms:W3CDTF">2023-02-17T03:30:05Z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ac79be5e47824106aa97646321289b16</vt:lpwstr>
  </property>
</Properties>
</file>