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77" r:id="rId2"/>
    <p:sldId id="278" r:id="rId3"/>
    <p:sldId id="280" r:id="rId4"/>
    <p:sldId id="281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4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905F1-2F67-3745-9F3C-33961AE19D07}" type="datetimeFigureOut">
              <a:rPr lang="en-US"/>
              <a:t>2/23/2023</a:t>
            </a:fld>
            <a:endParaRPr lang="en-US"/>
          </a:p>
        </p:txBody>
      </p:sp>
      <p:sp>
        <p:nvSpPr>
          <p:cNvPr id="104864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4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31DB0-C4B1-C74B-BC01-80BBA0A7164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6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59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6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97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99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0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0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1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1F80-C945-6443-A033-2017855DDF79}" type="datetimeFigureOut">
              <a:rPr lang="en-US"/>
              <a:t>2/23/2023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C67F-4C08-594A-A249-4E4894BE188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2"/>
          <p:cNvSpPr>
            <a:spLocks noGrp="1"/>
          </p:cNvSpPr>
          <p:nvPr>
            <p:ph idx="1"/>
          </p:nvPr>
        </p:nvSpPr>
        <p:spPr>
          <a:xfrm>
            <a:off x="380999" y="1353752"/>
            <a:ext cx="10972801" cy="1039422"/>
          </a:xfrm>
          <a:solidFill>
            <a:srgbClr val="FFC000"/>
          </a:solidFill>
          <a:ln w="12700">
            <a:solidFill>
              <a:srgbClr val="000000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zh-CN" dirty="0"/>
              <a:t>आधुनिक मराठी कविता</a:t>
            </a:r>
            <a:r>
              <a:rPr lang="en-US" altLang="zh-CN" dirty="0"/>
              <a:t>, </a:t>
            </a:r>
            <a:r>
              <a:rPr lang="zh-CN" altLang="zh-CN" dirty="0"/>
              <a:t>पेपर</a:t>
            </a:r>
            <a:r>
              <a:rPr lang="en-US" altLang="zh-CN" dirty="0"/>
              <a:t> :</a:t>
            </a:r>
            <a:r>
              <a:rPr lang="zh-CN" altLang="zh-CN" dirty="0"/>
              <a:t>दुसरा</a:t>
            </a:r>
            <a:r>
              <a:rPr lang="en-US" altLang="zh-CN" dirty="0"/>
              <a:t> </a:t>
            </a:r>
            <a:endParaRPr lang="en-US" dirty="0"/>
          </a:p>
          <a:p>
            <a:r>
              <a:rPr lang="zh-CN" altLang="zh-CN" dirty="0"/>
              <a:t>सत्र</a:t>
            </a:r>
            <a:r>
              <a:rPr lang="en-US" altLang="zh-CN" dirty="0"/>
              <a:t>:</a:t>
            </a:r>
            <a:r>
              <a:rPr lang="zh-CN" altLang="zh-CN" dirty="0"/>
              <a:t>प्रथम</a:t>
            </a:r>
            <a:r>
              <a:rPr lang="en-US" altLang="zh-CN" dirty="0"/>
              <a:t>,</a:t>
            </a:r>
            <a:r>
              <a:rPr lang="zh-CN" altLang="zh-CN" dirty="0"/>
              <a:t>वर्ष</a:t>
            </a:r>
            <a:r>
              <a:rPr lang="en-US" altLang="zh-CN" dirty="0"/>
              <a:t> </a:t>
            </a:r>
            <a:r>
              <a:rPr lang="zh-CN" altLang="zh-CN" dirty="0"/>
              <a:t>२०२२</a:t>
            </a:r>
            <a:r>
              <a:rPr lang="en-US" altLang="zh-CN" dirty="0"/>
              <a:t>-</a:t>
            </a:r>
            <a:r>
              <a:rPr lang="zh-CN" altLang="zh-CN" dirty="0"/>
              <a:t>२३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 rot="21600000">
            <a:off x="381000" y="303203"/>
            <a:ext cx="10972800" cy="994257"/>
          </a:xfrm>
          <a:solidFill>
            <a:srgbClr val="D04617"/>
          </a:solidFill>
          <a:ln w="12700">
            <a:solidFill>
              <a:srgbClr val="000000"/>
            </a:solidFill>
            <a:prstDash val="solid"/>
          </a:ln>
        </p:spPr>
        <p:txBody>
          <a:bodyPr>
            <a:normAutofit/>
          </a:bodyPr>
          <a:lstStyle/>
          <a:p>
            <a:pPr algn="ctr"/>
            <a:r>
              <a:rPr lang="zh-CN" sz="3200" b="1" dirty="0"/>
              <a:t>बळीराम पाटील महाविद्यालय</a:t>
            </a:r>
            <a:r>
              <a:rPr lang="en-US" altLang="zh-CN" sz="3200" b="1" dirty="0"/>
              <a:t>,</a:t>
            </a:r>
            <a:r>
              <a:rPr lang="zh-CN" altLang="zh-CN" sz="3200" b="1" dirty="0"/>
              <a:t>किनवट</a:t>
            </a:r>
            <a:r>
              <a:rPr lang="en-US" altLang="zh-CN" sz="3200" b="1" dirty="0"/>
              <a:t/>
            </a:r>
            <a:br>
              <a:rPr lang="en-US" altLang="zh-CN" sz="3200" b="1" dirty="0"/>
            </a:br>
            <a:r>
              <a:rPr lang="zh-CN" altLang="zh-CN" sz="3200" b="1" dirty="0"/>
              <a:t>मराठी</a:t>
            </a:r>
            <a:r>
              <a:rPr lang="en-US" altLang="zh-CN" sz="3200" b="1" dirty="0"/>
              <a:t> </a:t>
            </a:r>
            <a:r>
              <a:rPr lang="zh-CN" altLang="zh-CN" sz="3200" b="1" dirty="0"/>
              <a:t>विभाग</a:t>
            </a:r>
            <a:r>
              <a:rPr lang="en-US" altLang="zh-CN" sz="3200" b="1" dirty="0"/>
              <a:t>,</a:t>
            </a:r>
            <a:r>
              <a:rPr lang="zh-CN" altLang="zh-CN" sz="3200" b="1" dirty="0"/>
              <a:t>बी</a:t>
            </a:r>
            <a:r>
              <a:rPr lang="en-US" altLang="zh-CN" sz="3200" b="1" dirty="0"/>
              <a:t>.</a:t>
            </a:r>
            <a:r>
              <a:rPr lang="zh-CN" altLang="zh-CN" sz="3200" b="1" dirty="0"/>
              <a:t>ए</a:t>
            </a:r>
            <a:r>
              <a:rPr lang="en-US" altLang="zh-CN" sz="3200" b="1" dirty="0"/>
              <a:t>.</a:t>
            </a:r>
            <a:r>
              <a:rPr lang="zh-CN" altLang="zh-CN" sz="3200" b="1" dirty="0"/>
              <a:t>प्रथम</a:t>
            </a:r>
            <a:r>
              <a:rPr lang="en-US" altLang="zh-CN" sz="3200" b="1" dirty="0"/>
              <a:t> </a:t>
            </a:r>
            <a:r>
              <a:rPr lang="zh-CN" altLang="zh-CN" sz="3200" b="1" dirty="0"/>
              <a:t>वर्षे</a:t>
            </a:r>
            <a:r>
              <a:rPr lang="en-US" altLang="zh-CN" sz="3200" b="1" dirty="0"/>
              <a:t>, </a:t>
            </a:r>
            <a:r>
              <a:rPr lang="zh-CN" altLang="zh-CN" sz="3200" b="1" dirty="0"/>
              <a:t>प्रा</a:t>
            </a:r>
            <a:r>
              <a:rPr lang="en-US" altLang="zh-CN" sz="3200" b="1" dirty="0"/>
              <a:t>. </a:t>
            </a:r>
            <a:r>
              <a:rPr lang="zh-CN" altLang="zh-CN" sz="3200" b="1" dirty="0"/>
              <a:t>डॉ</a:t>
            </a:r>
            <a:r>
              <a:rPr lang="en-US" altLang="zh-CN" sz="3200" b="1" dirty="0"/>
              <a:t>. </a:t>
            </a:r>
            <a:r>
              <a:rPr lang="zh-CN" altLang="zh-CN" sz="3200" b="1" dirty="0"/>
              <a:t>पंजाब शेरे</a:t>
            </a:r>
            <a:endParaRPr lang="en-US" sz="3200" b="1" dirty="0"/>
          </a:p>
        </p:txBody>
      </p:sp>
      <p:sp>
        <p:nvSpPr>
          <p:cNvPr id="1048588" name="TextBox 1048587"/>
          <p:cNvSpPr txBox="1"/>
          <p:nvPr/>
        </p:nvSpPr>
        <p:spPr>
          <a:xfrm rot="21600000">
            <a:off x="381000" y="2568639"/>
            <a:ext cx="10972799" cy="3785652"/>
          </a:xfrm>
          <a:prstGeom prst="rect">
            <a:avLst/>
          </a:prstGeom>
          <a:solidFill>
            <a:srgbClr val="92D04F"/>
          </a:solidFill>
        </p:spPr>
        <p:txBody>
          <a:bodyPr wrap="square" rtlCol="0">
            <a:spAutoFit/>
          </a:bodyPr>
          <a:lstStyle/>
          <a:p>
            <a:r>
              <a:rPr lang="zh-CN" sz="2000" dirty="0">
                <a:solidFill>
                  <a:srgbClr val="BF0000"/>
                </a:solidFill>
              </a:rPr>
              <a:t>प्रस्तावना</a:t>
            </a:r>
            <a:r>
              <a:rPr lang="en-US" altLang="zh-CN" sz="2000" dirty="0">
                <a:solidFill>
                  <a:srgbClr val="BF0000"/>
                </a:solidFill>
              </a:rPr>
              <a:t>:</a:t>
            </a:r>
            <a:endParaRPr lang="en-US" sz="2000" dirty="0">
              <a:solidFill>
                <a:srgbClr val="BF0000"/>
              </a:solidFill>
            </a:endParaRPr>
          </a:p>
          <a:p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आधुनिक मराठी कवितेची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व्याप्ती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endParaRPr lang="en-US" sz="2000" dirty="0">
              <a:solidFill>
                <a:srgbClr val="BF0000"/>
              </a:solidFill>
            </a:endParaRPr>
          </a:p>
          <a:p>
            <a:r>
              <a:rPr lang="en-US" altLang="zh-CN" sz="2000" dirty="0">
                <a:solidFill>
                  <a:srgbClr val="BF0000"/>
                </a:solidFill>
              </a:rPr>
              <a:t>  </a:t>
            </a:r>
            <a:r>
              <a:rPr lang="zh-CN" altLang="zh-CN" sz="2000" dirty="0">
                <a:solidFill>
                  <a:srgbClr val="BF0000"/>
                </a:solidFill>
              </a:rPr>
              <a:t>कविता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हा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साहित्यप्रकार अधिक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वाचनसापेक्ष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आहे</a:t>
            </a:r>
            <a:r>
              <a:rPr lang="en-US" altLang="zh-CN" sz="2000" dirty="0">
                <a:solidFill>
                  <a:srgbClr val="BF0000"/>
                </a:solidFill>
              </a:rPr>
              <a:t>. </a:t>
            </a:r>
            <a:endParaRPr lang="en-US" sz="2000" dirty="0">
              <a:solidFill>
                <a:srgbClr val="BF0000"/>
              </a:solidFill>
            </a:endParaRPr>
          </a:p>
          <a:p>
            <a:r>
              <a:rPr lang="en-US" altLang="zh-CN" sz="2000" dirty="0">
                <a:solidFill>
                  <a:srgbClr val="BF0000"/>
                </a:solidFill>
              </a:rPr>
              <a:t>  </a:t>
            </a:r>
            <a:r>
              <a:rPr lang="zh-CN" altLang="zh-CN" sz="2000" dirty="0">
                <a:solidFill>
                  <a:srgbClr val="BF0000"/>
                </a:solidFill>
              </a:rPr>
              <a:t>प्रेम</a:t>
            </a:r>
            <a:r>
              <a:rPr lang="en-US" altLang="zh-CN" sz="2000" dirty="0">
                <a:solidFill>
                  <a:srgbClr val="BF0000"/>
                </a:solidFill>
              </a:rPr>
              <a:t>,</a:t>
            </a:r>
            <a:r>
              <a:rPr lang="zh-CN" altLang="zh-CN" sz="2000" dirty="0">
                <a:solidFill>
                  <a:srgbClr val="BF0000"/>
                </a:solidFill>
              </a:rPr>
              <a:t>भाव</a:t>
            </a:r>
            <a:r>
              <a:rPr lang="en-US" altLang="zh-CN" sz="2000" dirty="0">
                <a:solidFill>
                  <a:srgbClr val="BF0000"/>
                </a:solidFill>
              </a:rPr>
              <a:t>,</a:t>
            </a:r>
            <a:r>
              <a:rPr lang="zh-CN" altLang="zh-CN" sz="2000" dirty="0">
                <a:solidFill>
                  <a:srgbClr val="BF0000"/>
                </a:solidFill>
              </a:rPr>
              <a:t>जाणिवा</a:t>
            </a:r>
            <a:r>
              <a:rPr lang="en-US" altLang="zh-CN" sz="2000" dirty="0">
                <a:solidFill>
                  <a:srgbClr val="BF0000"/>
                </a:solidFill>
              </a:rPr>
              <a:t>,</a:t>
            </a:r>
            <a:r>
              <a:rPr lang="zh-CN" altLang="zh-CN" sz="2000" dirty="0">
                <a:solidFill>
                  <a:srgbClr val="BF0000"/>
                </a:solidFill>
              </a:rPr>
              <a:t>देशभक्ती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आणि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गीतलेखन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या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पाच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घटकाचा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अभ्यास केला आहे</a:t>
            </a:r>
            <a:r>
              <a:rPr lang="en-US" altLang="zh-CN" sz="2000" dirty="0">
                <a:solidFill>
                  <a:srgbClr val="BF0000"/>
                </a:solidFill>
              </a:rPr>
              <a:t>. </a:t>
            </a:r>
            <a:endParaRPr lang="en-US" sz="2000" dirty="0">
              <a:solidFill>
                <a:srgbClr val="BF0000"/>
              </a:solidFill>
            </a:endParaRPr>
          </a:p>
          <a:p>
            <a:r>
              <a:rPr lang="en-US" altLang="zh-CN" sz="2000" dirty="0">
                <a:solidFill>
                  <a:srgbClr val="BF0000"/>
                </a:solidFill>
              </a:rPr>
              <a:t>  </a:t>
            </a:r>
            <a:r>
              <a:rPr lang="zh-CN" altLang="zh-CN" sz="2000" dirty="0">
                <a:solidFill>
                  <a:srgbClr val="BF0000"/>
                </a:solidFill>
              </a:rPr>
              <a:t>कविता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छंदात</a:t>
            </a:r>
            <a:r>
              <a:rPr lang="en-US" altLang="zh-CN" sz="2000" dirty="0">
                <a:solidFill>
                  <a:srgbClr val="BF0000"/>
                </a:solidFill>
              </a:rPr>
              <a:t>, </a:t>
            </a:r>
            <a:r>
              <a:rPr lang="zh-CN" altLang="zh-CN" sz="2000" dirty="0">
                <a:solidFill>
                  <a:srgbClr val="BF0000"/>
                </a:solidFill>
              </a:rPr>
              <a:t>वृत्तात</a:t>
            </a:r>
            <a:r>
              <a:rPr lang="en-US" altLang="zh-CN" sz="2000" dirty="0">
                <a:solidFill>
                  <a:srgbClr val="BF0000"/>
                </a:solidFill>
              </a:rPr>
              <a:t>, </a:t>
            </a:r>
            <a:r>
              <a:rPr lang="zh-CN" altLang="zh-CN" sz="2000" dirty="0">
                <a:solidFill>
                  <a:srgbClr val="BF0000"/>
                </a:solidFill>
              </a:rPr>
              <a:t>मुक्त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शैलीत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असते</a:t>
            </a:r>
            <a:r>
              <a:rPr lang="en-US" altLang="zh-CN" sz="2000" dirty="0">
                <a:solidFill>
                  <a:srgbClr val="BF0000"/>
                </a:solidFill>
              </a:rPr>
              <a:t>. </a:t>
            </a:r>
            <a:endParaRPr lang="en-US" sz="2000" dirty="0">
              <a:solidFill>
                <a:srgbClr val="BF0000"/>
              </a:solidFill>
            </a:endParaRPr>
          </a:p>
          <a:p>
            <a:r>
              <a:rPr lang="en-US" altLang="zh-CN" sz="2000" dirty="0">
                <a:solidFill>
                  <a:srgbClr val="BF0000"/>
                </a:solidFill>
              </a:rPr>
              <a:t>  </a:t>
            </a:r>
            <a:r>
              <a:rPr lang="zh-CN" altLang="zh-CN" sz="2000" dirty="0">
                <a:solidFill>
                  <a:srgbClr val="BF0000"/>
                </a:solidFill>
              </a:rPr>
              <a:t>कवितेचे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विविध आयाम</a:t>
            </a:r>
            <a:endParaRPr lang="en-US" sz="2000" dirty="0">
              <a:solidFill>
                <a:srgbClr val="BF0000"/>
              </a:solidFill>
            </a:endParaRPr>
          </a:p>
          <a:p>
            <a:r>
              <a:rPr lang="zh-CN" altLang="zh-CN" sz="2000" dirty="0">
                <a:solidFill>
                  <a:srgbClr val="BF0000"/>
                </a:solidFill>
              </a:rPr>
              <a:t>कथाबीजाची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मांडणी</a:t>
            </a:r>
            <a:r>
              <a:rPr lang="en-US" altLang="zh-CN" sz="2000" dirty="0">
                <a:solidFill>
                  <a:srgbClr val="BF0000"/>
                </a:solidFill>
              </a:rPr>
              <a:t>, </a:t>
            </a:r>
            <a:r>
              <a:rPr lang="zh-CN" altLang="zh-CN" sz="2000" dirty="0">
                <a:solidFill>
                  <a:srgbClr val="BF0000"/>
                </a:solidFill>
              </a:rPr>
              <a:t>भाषेची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शैली</a:t>
            </a:r>
            <a:r>
              <a:rPr lang="en-US" altLang="zh-CN" sz="2000" dirty="0">
                <a:solidFill>
                  <a:srgbClr val="BF0000"/>
                </a:solidFill>
              </a:rPr>
              <a:t>, </a:t>
            </a:r>
            <a:r>
              <a:rPr lang="zh-CN" altLang="zh-CN" sz="2000" dirty="0">
                <a:solidFill>
                  <a:srgbClr val="BF0000"/>
                </a:solidFill>
              </a:rPr>
              <a:t>निवेदन</a:t>
            </a:r>
            <a:r>
              <a:rPr lang="en-US" altLang="zh-CN" sz="2000" dirty="0">
                <a:solidFill>
                  <a:srgbClr val="BF0000"/>
                </a:solidFill>
              </a:rPr>
              <a:t>, </a:t>
            </a:r>
            <a:r>
              <a:rPr lang="zh-CN" altLang="zh-CN" sz="2000" dirty="0">
                <a:solidFill>
                  <a:srgbClr val="BF0000"/>
                </a:solidFill>
              </a:rPr>
              <a:t>वातावरणाची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निर्मिती</a:t>
            </a:r>
            <a:r>
              <a:rPr lang="en-US" altLang="zh-CN" sz="2000" dirty="0">
                <a:solidFill>
                  <a:srgbClr val="BF0000"/>
                </a:solidFill>
              </a:rPr>
              <a:t>, </a:t>
            </a:r>
            <a:r>
              <a:rPr lang="zh-CN" altLang="zh-CN" sz="2000" dirty="0">
                <a:solidFill>
                  <a:srgbClr val="BF0000"/>
                </a:solidFill>
              </a:rPr>
              <a:t>संवादाचे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स्वरुप</a:t>
            </a:r>
            <a:r>
              <a:rPr lang="en-US" altLang="zh-CN" sz="2000" dirty="0">
                <a:solidFill>
                  <a:srgbClr val="BF0000"/>
                </a:solidFill>
              </a:rPr>
              <a:t>.</a:t>
            </a:r>
            <a:endParaRPr lang="en-US" sz="2000" dirty="0">
              <a:solidFill>
                <a:srgbClr val="BF0000"/>
              </a:solidFill>
            </a:endParaRPr>
          </a:p>
          <a:p>
            <a:r>
              <a:rPr lang="zh-CN" altLang="zh-CN" sz="2000" dirty="0">
                <a:solidFill>
                  <a:srgbClr val="BF0000"/>
                </a:solidFill>
              </a:rPr>
              <a:t>स्वातंत्र्यपूर्व आणि स्वातंत्र्यानंतर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कालखंडातील ज्या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परिवर्तनाच्या</a:t>
            </a:r>
            <a:r>
              <a:rPr lang="en-US" altLang="zh-CN" sz="2000" dirty="0">
                <a:solidFill>
                  <a:srgbClr val="BF0000"/>
                </a:solidFill>
              </a:rPr>
              <a:t>,</a:t>
            </a:r>
            <a:r>
              <a:rPr lang="zh-CN" altLang="zh-CN" sz="2000" dirty="0">
                <a:solidFill>
                  <a:srgbClr val="BF0000"/>
                </a:solidFill>
              </a:rPr>
              <a:t>प्रबोधनाच्या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चळवळी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निर्माण झाल्या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त्या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चळवळीची वाड</a:t>
            </a:r>
            <a:r>
              <a:rPr lang="en-US" altLang="zh-CN" sz="2000" dirty="0">
                <a:solidFill>
                  <a:srgbClr val="BF0000"/>
                </a:solidFill>
              </a:rPr>
              <a:t>.</a:t>
            </a:r>
            <a:r>
              <a:rPr lang="zh-CN" altLang="zh-CN" sz="2000" dirty="0">
                <a:solidFill>
                  <a:srgbClr val="BF0000"/>
                </a:solidFill>
              </a:rPr>
              <a:t>मयीन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चळवळीला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जन्म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दिला आहे</a:t>
            </a:r>
            <a:r>
              <a:rPr lang="en-US" altLang="zh-CN" sz="2000" dirty="0">
                <a:solidFill>
                  <a:srgbClr val="BF0000"/>
                </a:solidFill>
              </a:rPr>
              <a:t>. </a:t>
            </a:r>
            <a:r>
              <a:rPr lang="zh-CN" altLang="zh-CN" sz="2000" dirty="0">
                <a:solidFill>
                  <a:srgbClr val="BF0000"/>
                </a:solidFill>
              </a:rPr>
              <a:t>समकालीन समाजजीवनाला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जे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आत्मभान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आणून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दिले त्या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मूल्य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जाणिवेने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प्रेरित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होऊन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साठोत्तरी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कवी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लेखकांनी आपल्या जाणिवांचा मुखर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करण्याचा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प्रयत्न केला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आहे</a:t>
            </a:r>
            <a:r>
              <a:rPr lang="en-US" altLang="zh-CN" sz="2000" dirty="0">
                <a:solidFill>
                  <a:srgbClr val="BF0000"/>
                </a:solidFill>
              </a:rPr>
              <a:t>. </a:t>
            </a:r>
            <a:r>
              <a:rPr lang="zh-CN" altLang="zh-CN" sz="2000" dirty="0">
                <a:solidFill>
                  <a:srgbClr val="BF0000"/>
                </a:solidFill>
              </a:rPr>
              <a:t>सामाजिक विद्रोह</a:t>
            </a:r>
            <a:r>
              <a:rPr lang="en-US" altLang="zh-CN" sz="2000" dirty="0">
                <a:solidFill>
                  <a:srgbClr val="BF0000"/>
                </a:solidFill>
              </a:rPr>
              <a:t>,</a:t>
            </a:r>
            <a:r>
              <a:rPr lang="zh-CN" altLang="zh-CN" sz="2000" dirty="0">
                <a:solidFill>
                  <a:srgbClr val="BF0000"/>
                </a:solidFill>
              </a:rPr>
              <a:t>साठठोत्तरी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मराठी</a:t>
            </a:r>
            <a:r>
              <a:rPr lang="en-US" altLang="zh-CN" sz="2000" dirty="0">
                <a:solidFill>
                  <a:srgbClr val="BF0000"/>
                </a:solidFill>
              </a:rPr>
              <a:t> ,</a:t>
            </a:r>
            <a:r>
              <a:rPr lang="zh-CN" altLang="zh-CN" sz="2000" dirty="0">
                <a:solidFill>
                  <a:srgbClr val="BF0000"/>
                </a:solidFill>
              </a:rPr>
              <a:t>मार्क्सवादी</a:t>
            </a:r>
            <a:r>
              <a:rPr lang="en-US" altLang="zh-CN" sz="2000" dirty="0">
                <a:solidFill>
                  <a:srgbClr val="BF0000"/>
                </a:solidFill>
              </a:rPr>
              <a:t>, </a:t>
            </a:r>
            <a:r>
              <a:rPr lang="zh-CN" altLang="zh-CN" sz="2000" dirty="0">
                <a:solidFill>
                  <a:srgbClr val="BF0000"/>
                </a:solidFill>
              </a:rPr>
              <a:t>आंबेडकरवादी</a:t>
            </a:r>
            <a:r>
              <a:rPr lang="en-US" altLang="zh-CN" sz="2000" dirty="0">
                <a:solidFill>
                  <a:srgbClr val="BF0000"/>
                </a:solidFill>
              </a:rPr>
              <a:t>,</a:t>
            </a:r>
            <a:r>
              <a:rPr lang="zh-CN" altLang="zh-CN" sz="2000" dirty="0">
                <a:solidFill>
                  <a:srgbClr val="BF0000"/>
                </a:solidFill>
              </a:rPr>
              <a:t>ग्रामीण</a:t>
            </a:r>
            <a:r>
              <a:rPr lang="en-US" altLang="zh-CN" sz="2000" dirty="0">
                <a:solidFill>
                  <a:srgbClr val="BF0000"/>
                </a:solidFill>
              </a:rPr>
              <a:t>,</a:t>
            </a:r>
            <a:endParaRPr lang="en-US" sz="2000" dirty="0">
              <a:solidFill>
                <a:srgbClr val="BF0000"/>
              </a:solidFill>
            </a:endParaRPr>
          </a:p>
          <a:p>
            <a:r>
              <a:rPr lang="zh-CN" altLang="zh-CN" sz="2000" dirty="0">
                <a:solidFill>
                  <a:srgbClr val="BF0000"/>
                </a:solidFill>
              </a:rPr>
              <a:t>आदीवासी</a:t>
            </a:r>
            <a:r>
              <a:rPr lang="en-US" altLang="zh-CN" sz="2000" dirty="0">
                <a:solidFill>
                  <a:srgbClr val="BF0000"/>
                </a:solidFill>
              </a:rPr>
              <a:t>, </a:t>
            </a:r>
            <a:r>
              <a:rPr lang="zh-CN" altLang="zh-CN" sz="2000" dirty="0">
                <a:solidFill>
                  <a:srgbClr val="BF0000"/>
                </a:solidFill>
              </a:rPr>
              <a:t>स्त्रीवादी</a:t>
            </a:r>
            <a:r>
              <a:rPr lang="en-US" altLang="zh-CN" sz="2000" dirty="0">
                <a:solidFill>
                  <a:srgbClr val="BF0000"/>
                </a:solidFill>
              </a:rPr>
              <a:t> ,</a:t>
            </a:r>
            <a:r>
              <a:rPr lang="zh-CN" altLang="zh-CN" sz="2000" dirty="0">
                <a:solidFill>
                  <a:srgbClr val="BF0000"/>
                </a:solidFill>
              </a:rPr>
              <a:t>मुस्लीम</a:t>
            </a:r>
            <a:r>
              <a:rPr lang="en-US" altLang="zh-CN" sz="2000" dirty="0">
                <a:solidFill>
                  <a:srgbClr val="BF0000"/>
                </a:solidFill>
              </a:rPr>
              <a:t> ,</a:t>
            </a:r>
            <a:r>
              <a:rPr lang="zh-CN" altLang="zh-CN" sz="2000" dirty="0">
                <a:solidFill>
                  <a:srgbClr val="BF0000"/>
                </a:solidFill>
              </a:rPr>
              <a:t>जागतिकीकरणाच्या कविता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यांचा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अभ्यास येथे</a:t>
            </a:r>
            <a:r>
              <a:rPr lang="en-US" altLang="zh-CN" sz="2000" dirty="0">
                <a:solidFill>
                  <a:srgbClr val="BF0000"/>
                </a:solidFill>
              </a:rPr>
              <a:t> </a:t>
            </a:r>
            <a:r>
              <a:rPr lang="zh-CN" altLang="zh-CN" sz="2000" dirty="0">
                <a:solidFill>
                  <a:srgbClr val="BF0000"/>
                </a:solidFill>
              </a:rPr>
              <a:t>करण्यात आला आहे</a:t>
            </a:r>
            <a:r>
              <a:rPr lang="en-US" altLang="zh-CN" sz="2000" dirty="0">
                <a:solidFill>
                  <a:srgbClr val="BF0000"/>
                </a:solidFill>
              </a:rPr>
              <a:t>. </a:t>
            </a:r>
            <a:endParaRPr lang="en-US" sz="2000" dirty="0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zh-CN"/>
              <a:t>साठोत्तरी</a:t>
            </a:r>
            <a:r>
              <a:rPr lang="en-US" altLang="zh-CN"/>
              <a:t> </a:t>
            </a:r>
            <a:r>
              <a:rPr lang="zh-CN" altLang="zh-CN"/>
              <a:t>कविता</a:t>
            </a:r>
            <a:r>
              <a:rPr lang="en-US" altLang="zh-CN"/>
              <a:t> </a:t>
            </a:r>
            <a:br>
              <a:rPr lang="en-US" altLang="zh-CN"/>
            </a:br>
            <a:r>
              <a:rPr lang="zh-CN" altLang="zh-CN"/>
              <a:t>कुणाच्या</a:t>
            </a:r>
            <a:r>
              <a:rPr lang="en-US" altLang="zh-CN"/>
              <a:t> </a:t>
            </a:r>
            <a:r>
              <a:rPr lang="zh-CN" altLang="zh-CN"/>
              <a:t>खांद्यावर </a:t>
            </a:r>
            <a:r>
              <a:rPr lang="en-US" altLang="zh-CN"/>
              <a:t>-</a:t>
            </a:r>
            <a:r>
              <a:rPr lang="zh-CN" altLang="zh-CN"/>
              <a:t>आरती</a:t>
            </a:r>
            <a:r>
              <a:rPr lang="en-US" altLang="zh-CN"/>
              <a:t> </a:t>
            </a:r>
            <a:r>
              <a:rPr lang="zh-CN" altLang="zh-CN"/>
              <a:t>प्रभू</a:t>
            </a:r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304812" y="-28103"/>
            <a:ext cx="9348860" cy="7211600"/>
          </a:xfrm>
          <a:ln w="25400">
            <a:solidFill>
              <a:srgbClr val="000000"/>
            </a:solidFill>
            <a:prstDash val="solid"/>
          </a:ln>
        </p:spPr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    </a:t>
            </a:r>
          </a:p>
          <a:p>
            <a:endParaRPr lang="en-US" altLang="zh-CN" dirty="0"/>
          </a:p>
          <a:p>
            <a:endParaRPr lang="en-US" altLang="zh-CN" dirty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endParaRPr lang="en-US" altLang="zh-CN" dirty="0"/>
          </a:p>
          <a:p>
            <a:pPr algn="ctr"/>
            <a:r>
              <a:rPr lang="en-US" altLang="zh-CN" b="1" dirty="0"/>
              <a:t>** </a:t>
            </a:r>
            <a:r>
              <a:rPr lang="zh-CN" altLang="zh-CN" b="1" dirty="0"/>
              <a:t>परिचय</a:t>
            </a:r>
            <a:r>
              <a:rPr lang="en-US" altLang="zh-CN" dirty="0"/>
              <a:t> : </a:t>
            </a:r>
            <a:r>
              <a:rPr lang="zh-CN" altLang="zh-CN" dirty="0"/>
              <a:t>चितामणी</a:t>
            </a:r>
            <a:r>
              <a:rPr lang="en-US" altLang="zh-CN" dirty="0"/>
              <a:t> </a:t>
            </a:r>
            <a:r>
              <a:rPr lang="zh-CN" altLang="zh-CN" dirty="0"/>
              <a:t>त्र्यंबक खानोलकर</a:t>
            </a:r>
            <a:endParaRPr lang="en-US" altLang="zh-CN" dirty="0"/>
          </a:p>
          <a:p>
            <a:pPr algn="ctr"/>
            <a:r>
              <a:rPr lang="en-US" altLang="zh-CN" dirty="0"/>
              <a:t>                </a:t>
            </a:r>
            <a:r>
              <a:rPr lang="zh-CN" altLang="zh-CN" dirty="0"/>
              <a:t>साहित्य संपद</a:t>
            </a:r>
            <a:r>
              <a:rPr lang="en-US" altLang="zh-CN" dirty="0"/>
              <a:t> : </a:t>
            </a:r>
            <a:r>
              <a:rPr lang="zh-CN" altLang="zh-CN" dirty="0"/>
              <a:t>जोगवा</a:t>
            </a:r>
            <a:r>
              <a:rPr lang="en-US" altLang="zh-CN" dirty="0"/>
              <a:t>, </a:t>
            </a:r>
            <a:r>
              <a:rPr lang="zh-CN" altLang="zh-CN" dirty="0"/>
              <a:t>दिवेलागण</a:t>
            </a:r>
            <a:r>
              <a:rPr lang="en-US" altLang="zh-CN" dirty="0"/>
              <a:t>, </a:t>
            </a:r>
            <a:r>
              <a:rPr lang="zh-CN" altLang="zh-CN" dirty="0"/>
              <a:t>नक्षत्राचे</a:t>
            </a:r>
            <a:r>
              <a:rPr lang="en-US" altLang="zh-CN" dirty="0"/>
              <a:t> </a:t>
            </a:r>
            <a:r>
              <a:rPr lang="zh-CN" altLang="zh-CN" dirty="0"/>
              <a:t>देणे</a:t>
            </a:r>
            <a:endParaRPr lang="en-US" altLang="zh-CN" dirty="0"/>
          </a:p>
          <a:p>
            <a:pPr algn="ctr"/>
            <a:r>
              <a:rPr lang="en-US" altLang="zh-CN" dirty="0"/>
              <a:t>                                                       </a:t>
            </a:r>
            <a:r>
              <a:rPr lang="zh-CN" altLang="zh-CN" dirty="0"/>
              <a:t>या</a:t>
            </a:r>
            <a:r>
              <a:rPr lang="en-US" altLang="zh-CN" dirty="0"/>
              <a:t> </a:t>
            </a:r>
            <a:r>
              <a:rPr lang="zh-CN" altLang="zh-CN" dirty="0"/>
              <a:t>दोन</a:t>
            </a:r>
            <a:r>
              <a:rPr lang="en-US" altLang="zh-CN" dirty="0"/>
              <a:t> </a:t>
            </a:r>
            <a:r>
              <a:rPr lang="zh-CN" altLang="zh-CN" dirty="0"/>
              <a:t>काव्यसंग्रहास</a:t>
            </a:r>
            <a:r>
              <a:rPr lang="en-US" altLang="zh-CN" dirty="0"/>
              <a:t> </a:t>
            </a:r>
            <a:r>
              <a:rPr lang="zh-CN" altLang="zh-CN" dirty="0"/>
              <a:t>राज्य</a:t>
            </a:r>
            <a:r>
              <a:rPr lang="en-US" altLang="zh-CN" dirty="0"/>
              <a:t> </a:t>
            </a:r>
            <a:r>
              <a:rPr lang="zh-CN" altLang="zh-CN" dirty="0"/>
              <a:t>शासन पुरस्कार</a:t>
            </a:r>
            <a:endParaRPr lang="en-US" altLang="zh-CN" dirty="0"/>
          </a:p>
          <a:p>
            <a:pPr algn="ctr"/>
            <a:r>
              <a:rPr lang="en-US" altLang="zh-CN" dirty="0"/>
              <a:t>                                       </a:t>
            </a:r>
            <a:r>
              <a:rPr lang="zh-CN" altLang="zh-CN" dirty="0"/>
              <a:t>सनई</a:t>
            </a:r>
            <a:r>
              <a:rPr lang="en-US" altLang="zh-CN" dirty="0"/>
              <a:t>,</a:t>
            </a:r>
            <a:r>
              <a:rPr lang="zh-CN" altLang="zh-CN" dirty="0"/>
              <a:t>रानपाखरु</a:t>
            </a:r>
            <a:r>
              <a:rPr lang="en-US" altLang="zh-CN" dirty="0"/>
              <a:t> -</a:t>
            </a:r>
            <a:r>
              <a:rPr lang="zh-CN" altLang="zh-CN" dirty="0"/>
              <a:t>कथासंग्रह</a:t>
            </a:r>
            <a:r>
              <a:rPr lang="en-US" altLang="zh-CN" dirty="0"/>
              <a:t>,</a:t>
            </a:r>
          </a:p>
          <a:p>
            <a:pPr algn="ctr"/>
            <a:r>
              <a:rPr lang="en-US" altLang="zh-CN" dirty="0"/>
              <a:t>                                               </a:t>
            </a:r>
            <a:r>
              <a:rPr lang="zh-CN" altLang="zh-CN" dirty="0"/>
              <a:t>त्रिशंकू</a:t>
            </a:r>
            <a:r>
              <a:rPr lang="en-US" altLang="zh-CN" dirty="0"/>
              <a:t>, </a:t>
            </a:r>
            <a:r>
              <a:rPr lang="zh-CN" altLang="zh-CN" dirty="0"/>
              <a:t>गणुराया</a:t>
            </a:r>
            <a:r>
              <a:rPr lang="en-US" altLang="zh-CN" dirty="0"/>
              <a:t> </a:t>
            </a:r>
            <a:r>
              <a:rPr lang="zh-CN" altLang="zh-CN" dirty="0"/>
              <a:t>आणि</a:t>
            </a:r>
            <a:r>
              <a:rPr lang="en-US" altLang="zh-CN" dirty="0"/>
              <a:t> </a:t>
            </a:r>
            <a:r>
              <a:rPr lang="zh-CN" altLang="zh-CN" dirty="0"/>
              <a:t>चानी</a:t>
            </a:r>
            <a:r>
              <a:rPr lang="en-US" altLang="zh-CN" dirty="0"/>
              <a:t>,</a:t>
            </a:r>
          </a:p>
          <a:p>
            <a:pPr algn="ctr"/>
            <a:r>
              <a:rPr lang="en-US" altLang="zh-CN" dirty="0"/>
              <a:t>                                              </a:t>
            </a:r>
            <a:r>
              <a:rPr lang="zh-CN" altLang="zh-CN" dirty="0"/>
              <a:t>भोगधेय</a:t>
            </a:r>
            <a:r>
              <a:rPr lang="en-US" altLang="zh-CN" dirty="0"/>
              <a:t>, </a:t>
            </a:r>
            <a:r>
              <a:rPr lang="zh-CN" altLang="zh-CN" dirty="0"/>
              <a:t>अजगर</a:t>
            </a:r>
            <a:r>
              <a:rPr lang="en-US" altLang="zh-CN" dirty="0"/>
              <a:t>, </a:t>
            </a:r>
            <a:r>
              <a:rPr lang="zh-CN" altLang="zh-CN" dirty="0"/>
              <a:t>कांदबरी</a:t>
            </a:r>
            <a:endParaRPr lang="en-US" altLang="zh-CN" dirty="0"/>
          </a:p>
          <a:p>
            <a:pPr algn="ctr"/>
            <a:r>
              <a:rPr lang="en-US" altLang="zh-CN" dirty="0"/>
              <a:t>     </a:t>
            </a:r>
            <a:r>
              <a:rPr lang="zh-CN" altLang="zh-CN" dirty="0"/>
              <a:t>एक</a:t>
            </a:r>
            <a:r>
              <a:rPr lang="en-US" altLang="zh-CN" dirty="0"/>
              <a:t> </a:t>
            </a:r>
            <a:r>
              <a:rPr lang="zh-CN" altLang="zh-CN" dirty="0"/>
              <a:t>शून्य बाजीराव</a:t>
            </a:r>
            <a:r>
              <a:rPr lang="en-US" altLang="zh-CN" dirty="0"/>
              <a:t>, </a:t>
            </a:r>
            <a:r>
              <a:rPr lang="zh-CN" altLang="zh-CN" dirty="0"/>
              <a:t>संगे</a:t>
            </a:r>
            <a:r>
              <a:rPr lang="en-US" altLang="zh-CN" dirty="0"/>
              <a:t> </a:t>
            </a:r>
            <a:r>
              <a:rPr lang="zh-CN" altLang="zh-CN" dirty="0"/>
              <a:t>सोयरे</a:t>
            </a:r>
            <a:r>
              <a:rPr lang="en-US" altLang="zh-CN" dirty="0"/>
              <a:t>, </a:t>
            </a:r>
            <a:r>
              <a:rPr lang="zh-CN" altLang="zh-CN" dirty="0"/>
              <a:t>नाटक</a:t>
            </a:r>
            <a:r>
              <a:rPr lang="en-US" altLang="zh-CN" dirty="0"/>
              <a:t>, </a:t>
            </a:r>
            <a:r>
              <a:rPr lang="zh-CN" altLang="zh-CN" dirty="0"/>
              <a:t>वारा</a:t>
            </a:r>
            <a:r>
              <a:rPr lang="en-US" altLang="zh-CN" dirty="0"/>
              <a:t> </a:t>
            </a:r>
            <a:r>
              <a:rPr lang="zh-CN" altLang="zh-CN" dirty="0"/>
              <a:t>वाहे</a:t>
            </a:r>
            <a:r>
              <a:rPr lang="en-US" altLang="zh-CN" dirty="0"/>
              <a:t> </a:t>
            </a:r>
            <a:r>
              <a:rPr lang="zh-CN" altLang="zh-CN" dirty="0"/>
              <a:t>रुणझूणा</a:t>
            </a:r>
            <a:r>
              <a:rPr lang="en-US" altLang="zh-CN" dirty="0"/>
              <a:t>- </a:t>
            </a:r>
            <a:r>
              <a:rPr lang="zh-CN" altLang="zh-CN" dirty="0"/>
              <a:t>ललित</a:t>
            </a:r>
            <a:r>
              <a:rPr lang="en-US" altLang="zh-CN" dirty="0"/>
              <a:t> </a:t>
            </a:r>
            <a:r>
              <a:rPr lang="zh-CN" altLang="zh-CN" dirty="0"/>
              <a:t>लेख</a:t>
            </a:r>
            <a:r>
              <a:rPr lang="en-US" altLang="zh-CN" dirty="0"/>
              <a:t>  </a:t>
            </a:r>
            <a:r>
              <a:rPr lang="zh-CN" altLang="zh-CN" dirty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8313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0486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9" name="Content Placeholder 1048648"/>
          <p:cNvSpPr>
            <a:spLocks noGrp="1"/>
          </p:cNvSpPr>
          <p:nvPr>
            <p:ph idx="1"/>
          </p:nvPr>
        </p:nvSpPr>
        <p:spPr/>
        <p:txBody>
          <a:bodyPr>
            <a:normAutofit fontScale="92857"/>
          </a:bodyPr>
          <a:lstStyle/>
          <a:p>
            <a:r>
              <a:rPr lang="zh-CN"/>
              <a:t>दुःखाचा अंकुश </a:t>
            </a:r>
            <a:endParaRPr lang="en-US"/>
          </a:p>
          <a:p>
            <a:r>
              <a:rPr lang="zh-CN"/>
              <a:t>भालचंद्र नेमाडे </a:t>
            </a:r>
            <a:endParaRPr lang="en-US"/>
          </a:p>
          <a:p>
            <a:r>
              <a:rPr lang="zh-CN"/>
              <a:t>मेलडी</a:t>
            </a:r>
            <a:r>
              <a:rPr lang="en-US" altLang="zh-CN"/>
              <a:t>, </a:t>
            </a:r>
            <a:r>
              <a:rPr lang="zh-CN" altLang="zh-CN"/>
              <a:t>देखणी</a:t>
            </a:r>
            <a:r>
              <a:rPr lang="en-US" altLang="zh-CN"/>
              <a:t>, </a:t>
            </a:r>
            <a:r>
              <a:rPr lang="zh-CN" altLang="zh-CN"/>
              <a:t>काव्यसंग्रह प्रकाशित </a:t>
            </a:r>
            <a:endParaRPr lang="en-US"/>
          </a:p>
          <a:p>
            <a:r>
              <a:rPr lang="zh-CN" altLang="zh-CN"/>
              <a:t>कोसला</a:t>
            </a:r>
            <a:r>
              <a:rPr lang="en-US" altLang="zh-CN"/>
              <a:t>, </a:t>
            </a:r>
            <a:r>
              <a:rPr lang="zh-CN" altLang="zh-CN"/>
              <a:t>बिढार</a:t>
            </a:r>
            <a:r>
              <a:rPr lang="en-US" altLang="zh-CN"/>
              <a:t>, </a:t>
            </a:r>
            <a:r>
              <a:rPr lang="zh-CN" altLang="zh-CN"/>
              <a:t>जरीला</a:t>
            </a:r>
            <a:r>
              <a:rPr lang="en-US" altLang="zh-CN"/>
              <a:t>, </a:t>
            </a:r>
            <a:r>
              <a:rPr lang="zh-CN" altLang="zh-CN"/>
              <a:t>झूल</a:t>
            </a:r>
            <a:r>
              <a:rPr lang="en-US" altLang="zh-CN"/>
              <a:t>, </a:t>
            </a:r>
            <a:r>
              <a:rPr lang="zh-CN" altLang="zh-CN"/>
              <a:t>हिंदू जगण्याची समृद्ध अडगळ </a:t>
            </a:r>
            <a:endParaRPr lang="en-US"/>
          </a:p>
          <a:p>
            <a:r>
              <a:rPr lang="zh-CN" altLang="zh-CN"/>
              <a:t>या</a:t>
            </a:r>
            <a:r>
              <a:rPr lang="en-US" altLang="zh-CN"/>
              <a:t> </a:t>
            </a:r>
            <a:r>
              <a:rPr lang="zh-CN" altLang="zh-CN"/>
              <a:t>कादंबरी</a:t>
            </a:r>
            <a:r>
              <a:rPr lang="en-US" altLang="zh-CN"/>
              <a:t> </a:t>
            </a:r>
            <a:r>
              <a:rPr lang="zh-CN" altLang="zh-CN"/>
              <a:t>प्रकाशित </a:t>
            </a:r>
            <a:endParaRPr lang="en-US"/>
          </a:p>
          <a:p>
            <a:r>
              <a:rPr lang="zh-CN" altLang="zh-CN"/>
              <a:t>माणसाचे</a:t>
            </a:r>
            <a:r>
              <a:rPr lang="en-US" altLang="zh-CN"/>
              <a:t> </a:t>
            </a:r>
            <a:r>
              <a:rPr lang="zh-CN" altLang="zh-CN"/>
              <a:t>प्रामाणिकपणे जगणे</a:t>
            </a:r>
            <a:endParaRPr lang="en-US"/>
          </a:p>
          <a:p>
            <a:r>
              <a:rPr lang="zh-CN" altLang="zh-CN"/>
              <a:t>श्रम</a:t>
            </a:r>
            <a:r>
              <a:rPr lang="en-US" altLang="zh-CN"/>
              <a:t> </a:t>
            </a:r>
            <a:r>
              <a:rPr lang="zh-CN" altLang="zh-CN"/>
              <a:t>आणि इमान</a:t>
            </a:r>
            <a:endParaRPr lang="en-US"/>
          </a:p>
          <a:p>
            <a:r>
              <a:rPr lang="zh-CN" altLang="zh-CN"/>
              <a:t>भविष्याच्या</a:t>
            </a:r>
            <a:r>
              <a:rPr lang="en-US" altLang="zh-CN"/>
              <a:t> </a:t>
            </a:r>
            <a:r>
              <a:rPr lang="zh-CN" altLang="zh-CN"/>
              <a:t>गर्भातल्या बाळाचे</a:t>
            </a:r>
            <a:r>
              <a:rPr lang="en-US" altLang="zh-CN"/>
              <a:t> </a:t>
            </a:r>
            <a:r>
              <a:rPr lang="zh-CN" altLang="zh-CN"/>
              <a:t>रुदन</a:t>
            </a:r>
            <a:r>
              <a:rPr lang="en-US" altLang="zh-CN"/>
              <a:t> </a:t>
            </a:r>
            <a:endParaRPr lang="en-US"/>
          </a:p>
          <a:p>
            <a:r>
              <a:rPr lang="zh-CN" altLang="zh-CN"/>
              <a:t>शरदचंद्र माधव</a:t>
            </a:r>
            <a:r>
              <a:rPr lang="en-US" altLang="zh-CN"/>
              <a:t> </a:t>
            </a:r>
            <a:r>
              <a:rPr lang="zh-CN" altLang="zh-CN"/>
              <a:t>मुक्तिबोध</a:t>
            </a:r>
            <a:r>
              <a:rPr lang="en-US" altLang="zh-CN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0486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Content Placeholder 1048650"/>
          <p:cNvSpPr>
            <a:spLocks noGrp="1"/>
          </p:cNvSpPr>
          <p:nvPr>
            <p:ph idx="1"/>
          </p:nvPr>
        </p:nvSpPr>
        <p:spPr/>
        <p:txBody>
          <a:bodyPr>
            <a:normAutofit fontScale="96786" lnSpcReduction="10000"/>
          </a:bodyPr>
          <a:lstStyle/>
          <a:p>
            <a:r>
              <a:rPr lang="zh-CN"/>
              <a:t>तोवर</a:t>
            </a:r>
            <a:r>
              <a:rPr lang="en-US" altLang="zh-CN"/>
              <a:t> </a:t>
            </a:r>
            <a:r>
              <a:rPr lang="zh-CN" altLang="zh-CN"/>
              <a:t>तुला</a:t>
            </a:r>
            <a:r>
              <a:rPr lang="en-US" altLang="zh-CN"/>
              <a:t> </a:t>
            </a:r>
            <a:r>
              <a:rPr lang="zh-CN" altLang="zh-CN"/>
              <a:t>मला</a:t>
            </a:r>
            <a:endParaRPr lang="en-US"/>
          </a:p>
          <a:p>
            <a:r>
              <a:rPr lang="zh-CN" altLang="zh-CN"/>
              <a:t>नारायण</a:t>
            </a:r>
            <a:r>
              <a:rPr lang="en-US" altLang="zh-CN"/>
              <a:t> </a:t>
            </a:r>
            <a:r>
              <a:rPr lang="zh-CN" altLang="zh-CN"/>
              <a:t>सुर्वे </a:t>
            </a:r>
            <a:endParaRPr lang="en-US"/>
          </a:p>
          <a:p>
            <a:r>
              <a:rPr lang="zh-CN" altLang="zh-CN"/>
              <a:t>जाहीरनामा</a:t>
            </a:r>
            <a:r>
              <a:rPr lang="en-US" altLang="zh-CN"/>
              <a:t>, </a:t>
            </a:r>
            <a:r>
              <a:rPr lang="zh-CN" altLang="zh-CN"/>
              <a:t>माझे</a:t>
            </a:r>
            <a:r>
              <a:rPr lang="en-US" altLang="zh-CN"/>
              <a:t> </a:t>
            </a:r>
            <a:r>
              <a:rPr lang="zh-CN" altLang="zh-CN"/>
              <a:t>विद्यापीठ</a:t>
            </a:r>
            <a:r>
              <a:rPr lang="en-US" altLang="zh-CN"/>
              <a:t>, </a:t>
            </a:r>
            <a:r>
              <a:rPr lang="zh-CN" altLang="zh-CN"/>
              <a:t>सनद</a:t>
            </a:r>
            <a:r>
              <a:rPr lang="en-US" altLang="zh-CN"/>
              <a:t> </a:t>
            </a:r>
            <a:r>
              <a:rPr lang="zh-CN" altLang="zh-CN"/>
              <a:t>काव्यसंग्रह </a:t>
            </a:r>
            <a:endParaRPr lang="en-US"/>
          </a:p>
          <a:p>
            <a:r>
              <a:rPr lang="zh-CN" altLang="zh-CN"/>
              <a:t>दलित</a:t>
            </a:r>
            <a:r>
              <a:rPr lang="en-US" altLang="zh-CN"/>
              <a:t> </a:t>
            </a:r>
            <a:r>
              <a:rPr lang="zh-CN" altLang="zh-CN"/>
              <a:t>काव्यदर्शन</a:t>
            </a:r>
            <a:r>
              <a:rPr lang="en-US" altLang="zh-CN"/>
              <a:t>,</a:t>
            </a:r>
            <a:r>
              <a:rPr lang="zh-CN" altLang="zh-CN"/>
              <a:t>गाणी</a:t>
            </a:r>
            <a:r>
              <a:rPr lang="en-US" altLang="zh-CN"/>
              <a:t> </a:t>
            </a:r>
            <a:r>
              <a:rPr lang="zh-CN" altLang="zh-CN"/>
              <a:t>चळवळीची</a:t>
            </a:r>
            <a:r>
              <a:rPr lang="en-US" altLang="zh-CN"/>
              <a:t>  </a:t>
            </a:r>
            <a:r>
              <a:rPr lang="zh-CN" altLang="zh-CN"/>
              <a:t>इ</a:t>
            </a:r>
            <a:r>
              <a:rPr lang="en-US" altLang="zh-CN"/>
              <a:t>. </a:t>
            </a:r>
            <a:r>
              <a:rPr lang="zh-CN" altLang="zh-CN"/>
              <a:t>ग्रंथ</a:t>
            </a:r>
            <a:r>
              <a:rPr lang="en-US" altLang="zh-CN"/>
              <a:t> </a:t>
            </a:r>
            <a:r>
              <a:rPr lang="zh-CN" altLang="zh-CN"/>
              <a:t>संपदा </a:t>
            </a:r>
            <a:endParaRPr lang="en-US"/>
          </a:p>
          <a:p>
            <a:r>
              <a:rPr lang="zh-CN" altLang="zh-CN"/>
              <a:t>शोषण</a:t>
            </a:r>
            <a:r>
              <a:rPr lang="en-US" altLang="zh-CN"/>
              <a:t> </a:t>
            </a:r>
            <a:r>
              <a:rPr lang="zh-CN" altLang="zh-CN"/>
              <a:t>मुक्त समाज</a:t>
            </a:r>
            <a:r>
              <a:rPr lang="en-US" altLang="zh-CN"/>
              <a:t> </a:t>
            </a:r>
            <a:r>
              <a:rPr lang="zh-CN" altLang="zh-CN"/>
              <a:t>करण्यासाठी कार्य </a:t>
            </a:r>
            <a:endParaRPr lang="en-US"/>
          </a:p>
          <a:p>
            <a:r>
              <a:rPr lang="zh-CN" altLang="zh-CN"/>
              <a:t>जग</a:t>
            </a:r>
            <a:r>
              <a:rPr lang="en-US" altLang="zh-CN"/>
              <a:t> </a:t>
            </a:r>
            <a:r>
              <a:rPr lang="zh-CN" altLang="zh-CN"/>
              <a:t>बदल</a:t>
            </a:r>
            <a:r>
              <a:rPr lang="en-US" altLang="zh-CN"/>
              <a:t> </a:t>
            </a:r>
            <a:r>
              <a:rPr lang="zh-CN" altLang="zh-CN"/>
              <a:t>घालूनी</a:t>
            </a:r>
            <a:r>
              <a:rPr lang="en-US" altLang="zh-CN"/>
              <a:t> </a:t>
            </a:r>
            <a:r>
              <a:rPr lang="zh-CN" altLang="zh-CN"/>
              <a:t>घाव</a:t>
            </a:r>
            <a:endParaRPr lang="en-US"/>
          </a:p>
          <a:p>
            <a:r>
              <a:rPr lang="zh-CN" altLang="zh-CN"/>
              <a:t>फकिरा</a:t>
            </a:r>
            <a:r>
              <a:rPr lang="en-US" altLang="zh-CN"/>
              <a:t>, </a:t>
            </a:r>
            <a:r>
              <a:rPr lang="zh-CN" altLang="zh-CN"/>
              <a:t>वारणेचा</a:t>
            </a:r>
            <a:r>
              <a:rPr lang="en-US" altLang="zh-CN"/>
              <a:t> </a:t>
            </a:r>
            <a:r>
              <a:rPr lang="zh-CN" altLang="zh-CN"/>
              <a:t>वाघ</a:t>
            </a:r>
            <a:r>
              <a:rPr lang="en-US" altLang="zh-CN"/>
              <a:t>, </a:t>
            </a:r>
            <a:r>
              <a:rPr lang="zh-CN" altLang="zh-CN"/>
              <a:t>माकडीचा</a:t>
            </a:r>
            <a:r>
              <a:rPr lang="en-US" altLang="zh-CN"/>
              <a:t> </a:t>
            </a:r>
            <a:r>
              <a:rPr lang="zh-CN" altLang="zh-CN"/>
              <a:t>माळ</a:t>
            </a:r>
            <a:r>
              <a:rPr lang="en-US" altLang="zh-CN"/>
              <a:t>, </a:t>
            </a:r>
            <a:r>
              <a:rPr lang="zh-CN" altLang="zh-CN"/>
              <a:t>चंदन</a:t>
            </a:r>
            <a:r>
              <a:rPr lang="en-US" altLang="zh-CN"/>
              <a:t> </a:t>
            </a:r>
            <a:r>
              <a:rPr lang="zh-CN" altLang="zh-CN"/>
              <a:t>इ</a:t>
            </a:r>
            <a:r>
              <a:rPr lang="en-US" altLang="zh-CN"/>
              <a:t>. </a:t>
            </a:r>
            <a:r>
              <a:rPr lang="zh-CN" altLang="zh-CN"/>
              <a:t>कादबरी</a:t>
            </a:r>
            <a:r>
              <a:rPr lang="en-US" altLang="zh-CN"/>
              <a:t> </a:t>
            </a:r>
            <a:r>
              <a:rPr lang="zh-CN" altLang="zh-CN"/>
              <a:t>प्रकाशित</a:t>
            </a:r>
            <a:r>
              <a:rPr lang="en-US" altLang="zh-CN"/>
              <a:t>. </a:t>
            </a:r>
            <a:endParaRPr lang="en-US"/>
          </a:p>
          <a:p>
            <a:r>
              <a:rPr lang="zh-CN" altLang="zh-CN"/>
              <a:t>जग</a:t>
            </a:r>
            <a:r>
              <a:rPr lang="en-US" altLang="zh-CN"/>
              <a:t> </a:t>
            </a:r>
            <a:r>
              <a:rPr lang="zh-CN" altLang="zh-CN"/>
              <a:t>बदलण्याची भाषा</a:t>
            </a:r>
            <a:r>
              <a:rPr lang="en-US" altLang="zh-CN"/>
              <a:t> </a:t>
            </a:r>
            <a:endParaRPr lang="en-US"/>
          </a:p>
          <a:p>
            <a:r>
              <a:rPr lang="zh-CN" altLang="zh-CN"/>
              <a:t>डॉ</a:t>
            </a:r>
            <a:r>
              <a:rPr lang="en-US" altLang="zh-CN"/>
              <a:t>. </a:t>
            </a:r>
            <a:r>
              <a:rPr lang="zh-CN" altLang="zh-CN"/>
              <a:t>बाबासाहेब आंबेडकर यांच्या विचाराने </a:t>
            </a:r>
            <a:r>
              <a:rPr lang="en-US" altLang="zh-CN"/>
              <a:t> </a:t>
            </a:r>
            <a:r>
              <a:rPr lang="zh-CN" altLang="zh-CN"/>
              <a:t>प्रभावित</a:t>
            </a:r>
            <a:r>
              <a:rPr lang="en-US" altLang="zh-CN"/>
              <a:t>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2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04865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3" name="Content Placeholder 1048652"/>
          <p:cNvSpPr>
            <a:spLocks noGrp="1"/>
          </p:cNvSpPr>
          <p:nvPr>
            <p:ph idx="1"/>
          </p:nvPr>
        </p:nvSpPr>
        <p:spPr/>
        <p:txBody>
          <a:bodyPr>
            <a:normAutofit fontScale="96786" lnSpcReduction="10000"/>
          </a:bodyPr>
          <a:lstStyle/>
          <a:p>
            <a:r>
              <a:rPr lang="en-US" altLang="zh-CN" sz="3200"/>
              <a:t>अजून थोडा </a:t>
            </a:r>
            <a:r>
              <a:rPr lang="zh-CN" altLang="zh-CN" sz="3200"/>
              <a:t>वेळ</a:t>
            </a:r>
            <a:endParaRPr lang="en-US"/>
          </a:p>
          <a:p>
            <a:r>
              <a:rPr lang="zh-CN" altLang="zh-CN" sz="3200"/>
              <a:t>नामदेव</a:t>
            </a:r>
            <a:r>
              <a:rPr lang="en-US" altLang="zh-CN" sz="3200"/>
              <a:t> </a:t>
            </a:r>
            <a:r>
              <a:rPr lang="zh-CN" altLang="zh-CN" sz="3200"/>
              <a:t>ढसाळ </a:t>
            </a:r>
            <a:endParaRPr lang="en-US"/>
          </a:p>
          <a:p>
            <a:r>
              <a:rPr lang="zh-CN" altLang="zh-CN" sz="3200"/>
              <a:t>गोलपिठा</a:t>
            </a:r>
            <a:r>
              <a:rPr lang="en-US" altLang="zh-CN" sz="3200"/>
              <a:t>, </a:t>
            </a:r>
            <a:r>
              <a:rPr lang="zh-CN" altLang="zh-CN" sz="3200"/>
              <a:t>तुही</a:t>
            </a:r>
            <a:r>
              <a:rPr lang="en-US" altLang="zh-CN" sz="3200"/>
              <a:t> </a:t>
            </a:r>
            <a:r>
              <a:rPr lang="zh-CN" altLang="zh-CN" sz="3200"/>
              <a:t>यता</a:t>
            </a:r>
            <a:r>
              <a:rPr lang="en-US" altLang="zh-CN" sz="3200"/>
              <a:t> </a:t>
            </a:r>
            <a:r>
              <a:rPr lang="zh-CN" altLang="zh-CN" sz="3200"/>
              <a:t>कंची</a:t>
            </a:r>
            <a:r>
              <a:rPr lang="en-US" altLang="zh-CN" sz="3200"/>
              <a:t>, </a:t>
            </a:r>
            <a:r>
              <a:rPr lang="zh-CN" altLang="zh-CN" sz="3200"/>
              <a:t>खेळ</a:t>
            </a:r>
            <a:r>
              <a:rPr lang="en-US" altLang="zh-CN" sz="3200"/>
              <a:t>, </a:t>
            </a:r>
            <a:r>
              <a:rPr lang="zh-CN" altLang="zh-CN" sz="3200"/>
              <a:t>गांडू</a:t>
            </a:r>
            <a:r>
              <a:rPr lang="en-US" altLang="zh-CN" sz="3200"/>
              <a:t> </a:t>
            </a:r>
            <a:r>
              <a:rPr lang="zh-CN" altLang="zh-CN" sz="3200"/>
              <a:t>बगिचा</a:t>
            </a:r>
            <a:r>
              <a:rPr lang="en-US" altLang="zh-CN" sz="3200"/>
              <a:t> </a:t>
            </a:r>
            <a:r>
              <a:rPr lang="zh-CN" altLang="zh-CN" sz="3200"/>
              <a:t>इ</a:t>
            </a:r>
            <a:r>
              <a:rPr lang="en-US" altLang="zh-CN" sz="3200"/>
              <a:t>. </a:t>
            </a:r>
            <a:r>
              <a:rPr lang="zh-CN" altLang="zh-CN" sz="3200"/>
              <a:t>कादंबरी</a:t>
            </a:r>
            <a:r>
              <a:rPr lang="en-US" altLang="zh-CN" sz="3200"/>
              <a:t> </a:t>
            </a:r>
            <a:r>
              <a:rPr lang="zh-CN" altLang="zh-CN" sz="3200"/>
              <a:t>लेखन</a:t>
            </a:r>
            <a:r>
              <a:rPr lang="en-US" altLang="zh-CN" sz="3200"/>
              <a:t> </a:t>
            </a:r>
            <a:endParaRPr lang="en-US"/>
          </a:p>
          <a:p>
            <a:r>
              <a:rPr lang="zh-CN" altLang="zh-CN" sz="3200"/>
              <a:t>व्यवस्थे</a:t>
            </a:r>
            <a:r>
              <a:rPr lang="en-US" altLang="zh-CN" sz="3200"/>
              <a:t> </a:t>
            </a:r>
            <a:r>
              <a:rPr lang="zh-CN" altLang="zh-CN" sz="3200"/>
              <a:t>विरोधात कार्य</a:t>
            </a:r>
            <a:r>
              <a:rPr lang="en-US" altLang="zh-CN" sz="3200"/>
              <a:t> </a:t>
            </a:r>
            <a:endParaRPr lang="en-US"/>
          </a:p>
          <a:p>
            <a:r>
              <a:rPr lang="zh-CN" altLang="zh-CN" sz="3200"/>
              <a:t>पुन्हा</a:t>
            </a:r>
            <a:r>
              <a:rPr lang="en-US" altLang="zh-CN" sz="3200"/>
              <a:t>  </a:t>
            </a:r>
            <a:r>
              <a:rPr lang="zh-CN" altLang="zh-CN" sz="3200"/>
              <a:t>एकदा</a:t>
            </a:r>
            <a:r>
              <a:rPr lang="en-US" altLang="zh-CN" sz="3200"/>
              <a:t> </a:t>
            </a:r>
            <a:endParaRPr lang="en-US"/>
          </a:p>
          <a:p>
            <a:r>
              <a:rPr lang="zh-CN" altLang="zh-CN" sz="3200"/>
              <a:t>यशवंत</a:t>
            </a:r>
            <a:r>
              <a:rPr lang="en-US" altLang="zh-CN" sz="3200"/>
              <a:t>  </a:t>
            </a:r>
            <a:r>
              <a:rPr lang="zh-CN" altLang="zh-CN" sz="3200"/>
              <a:t>मनोहर</a:t>
            </a:r>
            <a:r>
              <a:rPr lang="en-US" altLang="zh-CN" sz="3200"/>
              <a:t> </a:t>
            </a:r>
            <a:endParaRPr lang="en-US"/>
          </a:p>
          <a:p>
            <a:r>
              <a:rPr lang="zh-CN" altLang="zh-CN" sz="3200"/>
              <a:t>मानवी</a:t>
            </a:r>
            <a:r>
              <a:rPr lang="en-US" altLang="zh-CN" sz="3200"/>
              <a:t> </a:t>
            </a:r>
            <a:r>
              <a:rPr lang="zh-CN" altLang="zh-CN" sz="3200"/>
              <a:t>संवेदना</a:t>
            </a:r>
            <a:r>
              <a:rPr lang="en-US" altLang="zh-CN" sz="3200"/>
              <a:t> </a:t>
            </a:r>
            <a:r>
              <a:rPr lang="zh-CN" altLang="zh-CN" sz="3200"/>
              <a:t>जागी</a:t>
            </a:r>
            <a:r>
              <a:rPr lang="en-US" altLang="zh-CN" sz="3200"/>
              <a:t> </a:t>
            </a:r>
            <a:r>
              <a:rPr lang="zh-CN" altLang="zh-CN" sz="3200"/>
              <a:t>केले</a:t>
            </a:r>
            <a:endParaRPr lang="en-US"/>
          </a:p>
          <a:p>
            <a:r>
              <a:rPr lang="zh-CN" altLang="zh-CN" sz="3200"/>
              <a:t>लोकशाहीचे</a:t>
            </a:r>
            <a:r>
              <a:rPr lang="en-US" altLang="zh-CN" sz="3200"/>
              <a:t>  </a:t>
            </a:r>
            <a:r>
              <a:rPr lang="zh-CN" altLang="zh-CN" sz="3200"/>
              <a:t>मूल्य</a:t>
            </a:r>
            <a:r>
              <a:rPr lang="en-US" altLang="zh-CN" sz="3200"/>
              <a:t> </a:t>
            </a:r>
            <a:r>
              <a:rPr lang="zh-CN" altLang="zh-CN" sz="3200"/>
              <a:t>लेखातून पेरले</a:t>
            </a:r>
            <a:r>
              <a:rPr lang="en-US" altLang="zh-CN" sz="3200"/>
              <a:t>.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2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0486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5" name="Content Placeholder 1048654"/>
          <p:cNvSpPr>
            <a:spLocks noGrp="1"/>
          </p:cNvSpPr>
          <p:nvPr>
            <p:ph idx="1"/>
          </p:nvPr>
        </p:nvSpPr>
        <p:spPr/>
        <p:txBody>
          <a:bodyPr>
            <a:normAutofit fontScale="89643" lnSpcReduction="10000"/>
          </a:bodyPr>
          <a:lstStyle/>
          <a:p>
            <a:r>
              <a:rPr lang="en-US" altLang="zh-CN" sz="3600"/>
              <a:t>बिरसा </a:t>
            </a:r>
            <a:r>
              <a:rPr lang="zh-CN" altLang="zh-CN" sz="3600"/>
              <a:t>मुंडा</a:t>
            </a:r>
            <a:r>
              <a:rPr lang="en-US" altLang="zh-CN" sz="3600"/>
              <a:t> </a:t>
            </a:r>
            <a:endParaRPr lang="en-US"/>
          </a:p>
          <a:p>
            <a:r>
              <a:rPr lang="zh-CN" altLang="zh-CN" sz="3600"/>
              <a:t>भुंजग</a:t>
            </a:r>
            <a:r>
              <a:rPr lang="en-US" altLang="zh-CN" sz="3600"/>
              <a:t> </a:t>
            </a:r>
            <a:r>
              <a:rPr lang="zh-CN" altLang="zh-CN" sz="3600"/>
              <a:t>मेश्राम </a:t>
            </a:r>
            <a:endParaRPr lang="en-US"/>
          </a:p>
          <a:p>
            <a:r>
              <a:rPr lang="zh-CN" altLang="zh-CN" sz="3600"/>
              <a:t>उलगुलान</a:t>
            </a:r>
            <a:r>
              <a:rPr lang="en-US" altLang="zh-CN" sz="3600"/>
              <a:t>, </a:t>
            </a:r>
            <a:r>
              <a:rPr lang="zh-CN" altLang="zh-CN" sz="3600"/>
              <a:t>मोहोळ</a:t>
            </a:r>
            <a:r>
              <a:rPr lang="en-US" altLang="zh-CN" sz="3600"/>
              <a:t>, </a:t>
            </a:r>
            <a:r>
              <a:rPr lang="zh-CN" altLang="zh-CN" sz="3600"/>
              <a:t>अभुजमाड</a:t>
            </a:r>
            <a:r>
              <a:rPr lang="en-US" altLang="zh-CN" sz="3600"/>
              <a:t>  </a:t>
            </a:r>
            <a:r>
              <a:rPr lang="zh-CN" altLang="zh-CN" sz="3600"/>
              <a:t>काव्यसंग्रह </a:t>
            </a:r>
            <a:endParaRPr lang="en-US"/>
          </a:p>
          <a:p>
            <a:r>
              <a:rPr lang="zh-CN" altLang="zh-CN" sz="3600"/>
              <a:t>आदिवासी जाती</a:t>
            </a:r>
            <a:r>
              <a:rPr lang="en-US" altLang="zh-CN" sz="3600"/>
              <a:t> -</a:t>
            </a:r>
            <a:r>
              <a:rPr lang="zh-CN" altLang="zh-CN" sz="3600"/>
              <a:t>जमातीतील</a:t>
            </a:r>
            <a:r>
              <a:rPr lang="en-US" altLang="zh-CN" sz="3600"/>
              <a:t> </a:t>
            </a:r>
            <a:r>
              <a:rPr lang="zh-CN" altLang="zh-CN" sz="3600"/>
              <a:t>लोकांचे</a:t>
            </a:r>
            <a:r>
              <a:rPr lang="en-US" altLang="zh-CN" sz="3600"/>
              <a:t> </a:t>
            </a:r>
            <a:r>
              <a:rPr lang="zh-CN" altLang="zh-CN" sz="3600"/>
              <a:t>आत्मसन्मान</a:t>
            </a:r>
            <a:r>
              <a:rPr lang="en-US" altLang="zh-CN" sz="3600"/>
              <a:t> </a:t>
            </a:r>
            <a:r>
              <a:rPr lang="zh-CN" altLang="zh-CN" sz="3600"/>
              <a:t>जोपासणे</a:t>
            </a:r>
            <a:r>
              <a:rPr lang="en-US" altLang="zh-CN" sz="3600"/>
              <a:t>. </a:t>
            </a:r>
            <a:endParaRPr lang="en-US"/>
          </a:p>
          <a:p>
            <a:r>
              <a:rPr lang="zh-CN" altLang="zh-CN" sz="3600"/>
              <a:t>बिरसा</a:t>
            </a:r>
            <a:r>
              <a:rPr lang="en-US" altLang="zh-CN" sz="3600"/>
              <a:t> </a:t>
            </a:r>
            <a:r>
              <a:rPr lang="zh-CN" altLang="zh-CN" sz="3600"/>
              <a:t>मुंडा</a:t>
            </a:r>
            <a:r>
              <a:rPr lang="en-US" altLang="zh-CN" sz="3600"/>
              <a:t> </a:t>
            </a:r>
            <a:r>
              <a:rPr lang="zh-CN" altLang="zh-CN" sz="3600"/>
              <a:t>यांचे</a:t>
            </a:r>
            <a:r>
              <a:rPr lang="en-US" altLang="zh-CN" sz="3600"/>
              <a:t>  </a:t>
            </a:r>
            <a:r>
              <a:rPr lang="zh-CN" altLang="zh-CN" sz="3600"/>
              <a:t>कार्य</a:t>
            </a:r>
            <a:r>
              <a:rPr lang="en-US" altLang="zh-CN" sz="3600"/>
              <a:t>  </a:t>
            </a:r>
            <a:r>
              <a:rPr lang="zh-CN" altLang="zh-CN" sz="3600"/>
              <a:t>कर्तृत्व </a:t>
            </a:r>
            <a:endParaRPr lang="en-US"/>
          </a:p>
          <a:p>
            <a:r>
              <a:rPr lang="zh-CN" altLang="zh-CN" sz="3600"/>
              <a:t>एल्गार </a:t>
            </a:r>
            <a:endParaRPr lang="en-US"/>
          </a:p>
          <a:p>
            <a:r>
              <a:rPr lang="zh-CN" altLang="zh-CN" sz="3600"/>
              <a:t>सुरेश</a:t>
            </a:r>
            <a:r>
              <a:rPr lang="en-US" altLang="zh-CN" sz="3600"/>
              <a:t>  </a:t>
            </a:r>
            <a:r>
              <a:rPr lang="zh-CN" altLang="zh-CN" sz="3600"/>
              <a:t>मटा </a:t>
            </a:r>
            <a:r>
              <a:rPr lang="en-US" altLang="zh-CN" sz="3600"/>
              <a:t> </a:t>
            </a:r>
            <a:endParaRPr lang="en-US"/>
          </a:p>
          <a:p>
            <a:r>
              <a:rPr lang="zh-CN" altLang="zh-CN" sz="3600"/>
              <a:t>गझल</a:t>
            </a:r>
            <a:r>
              <a:rPr lang="en-US" altLang="zh-CN" sz="3600"/>
              <a:t> </a:t>
            </a:r>
            <a:r>
              <a:rPr lang="zh-CN" altLang="zh-CN" sz="3600"/>
              <a:t>व</a:t>
            </a:r>
            <a:r>
              <a:rPr lang="en-US" altLang="zh-CN" sz="3600"/>
              <a:t> </a:t>
            </a:r>
            <a:r>
              <a:rPr lang="zh-CN" altLang="zh-CN" sz="3600"/>
              <a:t>गीतकार</a:t>
            </a:r>
            <a:r>
              <a:rPr lang="en-US" altLang="zh-CN" sz="3600"/>
              <a:t> </a:t>
            </a:r>
            <a:r>
              <a:rPr lang="zh-CN" altLang="zh-CN" sz="3600"/>
              <a:t>म्हणून प्रसिद्ध आहेत</a:t>
            </a:r>
            <a:r>
              <a:rPr lang="en-US" altLang="zh-CN" sz="3600"/>
              <a:t>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6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373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等线</vt:lpstr>
      <vt:lpstr>等线 Light</vt:lpstr>
      <vt:lpstr>Office Theme</vt:lpstr>
      <vt:lpstr>बळीराम पाटील महाविद्यालय,किनवट मराठी विभाग,बी.ए.प्रथम वर्षे, प्रा. डॉ. पंजाब शेरे</vt:lpstr>
      <vt:lpstr>साठोत्तरी कविता  कुणाच्या खांद्यावर -आरती प्रभू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आधुनिक मराठी कविता</dc:title>
  <dc:creator>Unknown User</dc:creator>
  <cp:lastModifiedBy>hp</cp:lastModifiedBy>
  <cp:revision>2</cp:revision>
  <dcterms:created xsi:type="dcterms:W3CDTF">2020-06-28T18:19:32Z</dcterms:created>
  <dcterms:modified xsi:type="dcterms:W3CDTF">2023-02-23T10:02:52Z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1a33b3970fc84c2494bb156638e9f299</vt:lpwstr>
  </property>
</Properties>
</file>