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24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2023/2/23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7200"/>
              <a:t/>
            </a:r>
            <a:br>
              <a:rPr lang="en-US" altLang="zh-CN" sz="7200"/>
            </a:br>
            <a:endParaRPr lang="en-US" altLang="zh-CN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2260355" y="-161637"/>
            <a:ext cx="5126139" cy="8098565"/>
          </a:xfrm>
          <a:solidFill>
            <a:srgbClr val="D04617"/>
          </a:solidFill>
        </p:spPr>
        <p:txBody>
          <a:bodyPr/>
          <a:lstStyle/>
          <a:p>
            <a:endParaRPr lang="en-US" altLang="zh-CN"/>
          </a:p>
          <a:p>
            <a:r>
              <a:rPr lang="zh-CN" altLang="zh-CN" sz="6000"/>
              <a:t>वैचारिक साहित्य </a:t>
            </a:r>
            <a:endParaRPr lang="en-US" altLang="zh-CN"/>
          </a:p>
          <a:p>
            <a:r>
              <a:rPr lang="zh-CN" altLang="zh-CN" sz="6600"/>
              <a:t>सत्र</a:t>
            </a:r>
            <a:r>
              <a:rPr lang="en-US" altLang="zh-CN" sz="6600"/>
              <a:t>:</a:t>
            </a:r>
            <a:r>
              <a:rPr lang="zh-CN" altLang="zh-CN" sz="6600"/>
              <a:t>चौथे</a:t>
            </a:r>
            <a:endParaRPr lang="en-US" altLang="zh-CN"/>
          </a:p>
          <a:p>
            <a:r>
              <a:rPr lang="zh-CN" altLang="zh-CN" sz="7200"/>
              <a:t>मराठी</a:t>
            </a:r>
            <a:r>
              <a:rPr lang="en-US" altLang="zh-CN" sz="7200"/>
              <a:t> </a:t>
            </a:r>
            <a:r>
              <a:rPr lang="zh-CN" altLang="zh-CN" sz="7200"/>
              <a:t>विभाग </a:t>
            </a:r>
            <a:endParaRPr lang="en-US" altLang="zh-CN"/>
          </a:p>
          <a:p>
            <a:r>
              <a:rPr lang="zh-CN" altLang="zh-CN" sz="7200"/>
              <a:t>प्रा</a:t>
            </a:r>
            <a:r>
              <a:rPr lang="en-US" altLang="zh-CN" sz="7200"/>
              <a:t>. </a:t>
            </a:r>
            <a:r>
              <a:rPr lang="zh-CN" altLang="zh-CN" sz="7200"/>
              <a:t>डॉ</a:t>
            </a:r>
            <a:r>
              <a:rPr lang="en-US" altLang="zh-CN" sz="7200"/>
              <a:t>. </a:t>
            </a:r>
            <a:r>
              <a:rPr lang="zh-CN" altLang="zh-CN" sz="7200"/>
              <a:t>पंजाब शेरे</a:t>
            </a:r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0486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1" name="Content Placeholder 1048670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r>
              <a:rPr lang="zh-CN" sz="3600">
                <a:solidFill>
                  <a:srgbClr val="6600CC"/>
                </a:solidFill>
              </a:rPr>
              <a:t>साहित्याचे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सौदर्य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आणि सौदर्याची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संस्कृती </a:t>
            </a:r>
            <a:endParaRPr lang="en-US">
              <a:solidFill>
                <a:srgbClr val="6600CC"/>
              </a:solidFill>
            </a:endParaRPr>
          </a:p>
          <a:p>
            <a:r>
              <a:rPr lang="zh-CN" altLang="zh-CN" sz="3600">
                <a:solidFill>
                  <a:srgbClr val="6600CC"/>
                </a:solidFill>
              </a:rPr>
              <a:t>यशवंत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मनोहर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endParaRPr lang="en-US">
              <a:solidFill>
                <a:srgbClr val="6600CC"/>
              </a:solidFill>
            </a:endParaRPr>
          </a:p>
          <a:p>
            <a:r>
              <a:rPr lang="zh-CN" altLang="zh-CN" sz="3600">
                <a:solidFill>
                  <a:srgbClr val="6600CC"/>
                </a:solidFill>
              </a:rPr>
              <a:t>आंबेडकरवादी क्रांतीला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बळ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देणारे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समग्र साहित्य आहे</a:t>
            </a:r>
            <a:r>
              <a:rPr lang="en-US" altLang="zh-CN" sz="3600">
                <a:solidFill>
                  <a:srgbClr val="6600CC"/>
                </a:solidFill>
              </a:rPr>
              <a:t>. </a:t>
            </a:r>
            <a:endParaRPr lang="en-US">
              <a:solidFill>
                <a:srgbClr val="6600CC"/>
              </a:solidFill>
            </a:endParaRPr>
          </a:p>
          <a:p>
            <a:r>
              <a:rPr lang="zh-CN" altLang="zh-CN" sz="3600">
                <a:solidFill>
                  <a:srgbClr val="6600CC"/>
                </a:solidFill>
              </a:rPr>
              <a:t>भारताचे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क्रांतिविधान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विचारमुद्रा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प्रज्ञाविहार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या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अनुषंगाने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वैचारिक वाडमय</a:t>
            </a:r>
            <a:r>
              <a:rPr lang="en-US" altLang="zh-CN" sz="3600">
                <a:solidFill>
                  <a:srgbClr val="6600CC"/>
                </a:solidFill>
              </a:rPr>
              <a:t>  </a:t>
            </a:r>
            <a:r>
              <a:rPr lang="zh-CN" altLang="zh-CN" sz="3600">
                <a:solidFill>
                  <a:srgbClr val="6600CC"/>
                </a:solidFill>
              </a:rPr>
              <a:t>प्रकाशित</a:t>
            </a:r>
            <a:r>
              <a:rPr lang="en-US" altLang="zh-CN" sz="3600">
                <a:solidFill>
                  <a:srgbClr val="6600CC"/>
                </a:solidFill>
              </a:rPr>
              <a:t>. </a:t>
            </a:r>
            <a:endParaRPr lang="en-US">
              <a:solidFill>
                <a:srgbClr val="6600CC"/>
              </a:solidFill>
            </a:endParaRPr>
          </a:p>
          <a:p>
            <a:r>
              <a:rPr lang="zh-CN" altLang="zh-CN" sz="3600">
                <a:solidFill>
                  <a:srgbClr val="6600CC"/>
                </a:solidFill>
              </a:rPr>
              <a:t>साहित्यासंबंधीची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स्वतंत्र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लेखन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वैशिष्ट्यपूर्ण लेखन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केले</a:t>
            </a:r>
            <a:r>
              <a:rPr lang="en-US" altLang="zh-CN" sz="3600">
                <a:solidFill>
                  <a:srgbClr val="6600CC"/>
                </a:solidFill>
              </a:rPr>
              <a:t>.</a:t>
            </a:r>
            <a:endParaRPr lang="en-US">
              <a:solidFill>
                <a:srgbClr val="6600CC"/>
              </a:solidFill>
            </a:endParaRPr>
          </a:p>
          <a:p>
            <a:endParaRPr lang="en-US">
              <a:solidFill>
                <a:srgbClr val="6600CC"/>
              </a:solidFill>
            </a:endParaRPr>
          </a:p>
          <a:p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5581">
                <a:solidFill>
                  <a:srgbClr val="6600CC"/>
                </a:solidFill>
              </a:rPr>
              <a:t>धन्यवाद </a:t>
            </a:r>
            <a:endParaRPr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>
          <a:xfrm>
            <a:off x="628650" y="1399395"/>
            <a:ext cx="7886700" cy="5281294"/>
          </a:xfrm>
        </p:spPr>
        <p:txBody>
          <a:bodyPr>
            <a:normAutofit fontScale="75000" lnSpcReduction="20000"/>
          </a:bodyPr>
          <a:lstStyle/>
          <a:p>
            <a:pPr marL="0" indent="0">
              <a:buNone/>
            </a:pP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sz="4000">
                <a:solidFill>
                  <a:srgbClr val="BF0000"/>
                </a:solidFill>
              </a:rPr>
              <a:t>वैचारिक साहित्य</a:t>
            </a: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sz="4000">
                <a:solidFill>
                  <a:srgbClr val="BF0000"/>
                </a:solidFill>
              </a:rPr>
              <a:t>प्रस्तावना</a:t>
            </a:r>
            <a:r>
              <a:rPr lang="en-US" altLang="zh-CN" sz="4000">
                <a:solidFill>
                  <a:srgbClr val="BF0000"/>
                </a:solidFill>
              </a:rPr>
              <a:t> :</a:t>
            </a:r>
            <a:r>
              <a:rPr lang="zh-CN" sz="4000">
                <a:solidFill>
                  <a:srgbClr val="BF0000"/>
                </a:solidFill>
              </a:rPr>
              <a:t> </a:t>
            </a: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BF0000"/>
                </a:solidFill>
              </a:rPr>
              <a:t>वैचारिक संस्कृती ही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मुळातच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महाव्यापक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अशी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संस्कृती आहे</a:t>
            </a:r>
            <a:r>
              <a:rPr lang="en-US" altLang="zh-CN" sz="4000">
                <a:solidFill>
                  <a:srgbClr val="BF0000"/>
                </a:solidFill>
              </a:rPr>
              <a:t>. </a:t>
            </a: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BF0000"/>
                </a:solidFill>
              </a:rPr>
              <a:t>विचार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करायला लावणारे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आणि विचारांमधून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नवा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संवाद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स्थापित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करणारे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साहित्य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फार</a:t>
            </a:r>
            <a:r>
              <a:rPr lang="en-US" altLang="zh-CN" sz="4000">
                <a:solidFill>
                  <a:srgbClr val="BF0000"/>
                </a:solidFill>
              </a:rPr>
              <a:t>-</a:t>
            </a:r>
            <a:r>
              <a:rPr lang="zh-CN" altLang="zh-CN" sz="4000">
                <a:solidFill>
                  <a:srgbClr val="BF0000"/>
                </a:solidFill>
              </a:rPr>
              <a:t>फार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महत्वाचे मानले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गेलेले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आहे</a:t>
            </a:r>
            <a:r>
              <a:rPr lang="en-US" altLang="zh-CN" sz="4000">
                <a:solidFill>
                  <a:srgbClr val="BF0000"/>
                </a:solidFill>
              </a:rPr>
              <a:t>. </a:t>
            </a: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BF0000"/>
                </a:solidFill>
              </a:rPr>
              <a:t>अनिष्टतेचा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धिक्कार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आणि जुनाट</a:t>
            </a:r>
            <a:r>
              <a:rPr lang="en-US" altLang="zh-CN" sz="4000">
                <a:solidFill>
                  <a:srgbClr val="BF0000"/>
                </a:solidFill>
              </a:rPr>
              <a:t>, </a:t>
            </a:r>
            <a:r>
              <a:rPr lang="zh-CN" altLang="zh-CN" sz="4000">
                <a:solidFill>
                  <a:srgbClr val="BF0000"/>
                </a:solidFill>
              </a:rPr>
              <a:t>बुरसटलेल्या विचारांचा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एकंदरीत त्याग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करत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संविधानमूलक</a:t>
            </a:r>
            <a:r>
              <a:rPr lang="en-US" altLang="zh-CN" sz="4000">
                <a:solidFill>
                  <a:srgbClr val="BF0000"/>
                </a:solidFill>
              </a:rPr>
              <a:t>, </a:t>
            </a:r>
            <a:r>
              <a:rPr lang="zh-CN" altLang="zh-CN" sz="4000">
                <a:solidFill>
                  <a:srgbClr val="BF0000"/>
                </a:solidFill>
              </a:rPr>
              <a:t>लोलशाहीहितरक्षक</a:t>
            </a:r>
            <a:r>
              <a:rPr lang="en-US" altLang="zh-CN" sz="4000">
                <a:solidFill>
                  <a:srgbClr val="BF0000"/>
                </a:solidFill>
              </a:rPr>
              <a:t> ,</a:t>
            </a:r>
            <a:r>
              <a:rPr lang="zh-CN" altLang="zh-CN" sz="4000">
                <a:solidFill>
                  <a:srgbClr val="BF0000"/>
                </a:solidFill>
              </a:rPr>
              <a:t>विज्ञानी</a:t>
            </a:r>
            <a:r>
              <a:rPr lang="en-US" altLang="zh-CN" sz="4000">
                <a:solidFill>
                  <a:srgbClr val="BF0000"/>
                </a:solidFill>
              </a:rPr>
              <a:t>, </a:t>
            </a:r>
            <a:r>
              <a:rPr lang="zh-CN" altLang="zh-CN" sz="4000">
                <a:solidFill>
                  <a:srgbClr val="BF0000"/>
                </a:solidFill>
              </a:rPr>
              <a:t>परिवर्तननिष्ठ</a:t>
            </a:r>
            <a:r>
              <a:rPr lang="en-US" altLang="zh-CN" sz="4000">
                <a:solidFill>
                  <a:srgbClr val="BF0000"/>
                </a:solidFill>
              </a:rPr>
              <a:t>,</a:t>
            </a:r>
            <a:r>
              <a:rPr lang="zh-CN" altLang="zh-CN" sz="4000">
                <a:solidFill>
                  <a:srgbClr val="BF0000"/>
                </a:solidFill>
              </a:rPr>
              <a:t>विवेकसंन्न</a:t>
            </a:r>
            <a:endParaRPr lang="en-US">
              <a:solidFill>
                <a:srgbClr val="BF0000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BF0000"/>
                </a:solidFill>
              </a:rPr>
              <a:t>आणि जनहितवादी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अशा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बाजूने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विचार</a:t>
            </a:r>
            <a:r>
              <a:rPr lang="en-US" altLang="zh-CN" sz="4000">
                <a:solidFill>
                  <a:srgbClr val="BF0000"/>
                </a:solidFill>
              </a:rPr>
              <a:t> </a:t>
            </a:r>
            <a:r>
              <a:rPr lang="zh-CN" altLang="zh-CN" sz="4000">
                <a:solidFill>
                  <a:srgbClr val="BF0000"/>
                </a:solidFill>
              </a:rPr>
              <a:t>करते</a:t>
            </a:r>
            <a:r>
              <a:rPr lang="en-US" altLang="zh-CN" sz="4000">
                <a:solidFill>
                  <a:srgbClr val="BF0000"/>
                </a:solidFill>
              </a:rPr>
              <a:t>.  </a:t>
            </a:r>
            <a:endParaRPr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lstStyle/>
          <a:p>
            <a:r>
              <a:rPr lang="zh-CN" sz="3600">
                <a:solidFill>
                  <a:srgbClr val="02A5E3"/>
                </a:solidFill>
              </a:rPr>
              <a:t>वैचारिक साहित्य </a:t>
            </a:r>
            <a:r>
              <a:rPr lang="en-US" altLang="zh-CN" sz="3600">
                <a:solidFill>
                  <a:srgbClr val="02A5E3"/>
                </a:solidFill>
              </a:rPr>
              <a:t>:</a:t>
            </a:r>
            <a:r>
              <a:rPr lang="zh-CN" altLang="zh-CN" sz="3600">
                <a:solidFill>
                  <a:srgbClr val="02A5E3"/>
                </a:solidFill>
              </a:rPr>
              <a:t>विवेकनिष्ठ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भूमिकेचा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आविष्कार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इंग्रज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येण्यापूर्वी 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महाराष्ट्रातील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एकूणच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स्थितीगतीला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धर्मशास्त्राचा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आधार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होता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विचारवंताचे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कार्य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लोकहितवादी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प्रभाकर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साप्ताहिकातून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इ</a:t>
            </a:r>
            <a:r>
              <a:rPr lang="en-US" altLang="zh-CN" sz="3600">
                <a:solidFill>
                  <a:srgbClr val="02A5E3"/>
                </a:solidFill>
              </a:rPr>
              <a:t>.</a:t>
            </a:r>
            <a:r>
              <a:rPr lang="zh-CN" altLang="zh-CN" sz="3600">
                <a:solidFill>
                  <a:srgbClr val="02A5E3"/>
                </a:solidFill>
              </a:rPr>
              <a:t>स</a:t>
            </a:r>
            <a:r>
              <a:rPr lang="en-US" altLang="zh-CN" sz="3600">
                <a:solidFill>
                  <a:srgbClr val="02A5E3"/>
                </a:solidFill>
              </a:rPr>
              <a:t>.</a:t>
            </a:r>
            <a:r>
              <a:rPr lang="zh-CN" altLang="zh-CN" sz="3600">
                <a:solidFill>
                  <a:srgbClr val="02A5E3"/>
                </a:solidFill>
              </a:rPr>
              <a:t>१८४८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ते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१८५०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या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कालावधीत सामाजिक विचार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मांडले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शतपत्रे</a:t>
            </a:r>
            <a:r>
              <a:rPr lang="en-US" altLang="zh-CN" sz="3600">
                <a:solidFill>
                  <a:srgbClr val="02A5E3"/>
                </a:solidFill>
              </a:rPr>
              <a:t>  </a:t>
            </a:r>
            <a:r>
              <a:rPr lang="zh-CN" altLang="zh-CN" sz="3600">
                <a:solidFill>
                  <a:srgbClr val="02A5E3"/>
                </a:solidFill>
              </a:rPr>
              <a:t>प्रसिद्ध </a:t>
            </a:r>
            <a:endParaRPr lang="en-US">
              <a:solidFill>
                <a:srgbClr val="02A5E3"/>
              </a:solidFill>
            </a:endParaRPr>
          </a:p>
          <a:p>
            <a:endParaRPr lang="en-US">
              <a:solidFill>
                <a:srgbClr val="02A5E3"/>
              </a:solidFill>
            </a:endParaRPr>
          </a:p>
        </p:txBody>
      </p:sp>
      <p:sp>
        <p:nvSpPr>
          <p:cNvPr id="1048594" name="TextBox 1048593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84026"/>
          </a:xfrm>
          <a:solidFill>
            <a:srgbClr val="92D04F"/>
          </a:solidFill>
        </p:spPr>
        <p:txBody>
          <a:bodyPr>
            <a:normAutofit fontScale="67857" lnSpcReduction="20000"/>
          </a:bodyPr>
          <a:lstStyle/>
          <a:p>
            <a:r>
              <a:rPr lang="zh-CN" sz="4400"/>
              <a:t>महात्मा</a:t>
            </a:r>
            <a:r>
              <a:rPr lang="en-US" altLang="zh-CN" sz="4400"/>
              <a:t> </a:t>
            </a:r>
            <a:r>
              <a:rPr lang="zh-CN" altLang="zh-CN" sz="4400"/>
              <a:t>जोतीराव</a:t>
            </a:r>
            <a:r>
              <a:rPr lang="en-US" altLang="zh-CN" sz="4400"/>
              <a:t> </a:t>
            </a:r>
            <a:r>
              <a:rPr lang="zh-CN" altLang="zh-CN" sz="4400"/>
              <a:t>फुले</a:t>
            </a:r>
            <a:endParaRPr lang="en-US"/>
          </a:p>
          <a:p>
            <a:r>
              <a:rPr lang="zh-CN" altLang="zh-CN" sz="4400"/>
              <a:t>सत्यशोधक समाजाचे</a:t>
            </a:r>
            <a:r>
              <a:rPr lang="en-US" altLang="zh-CN" sz="4400"/>
              <a:t> </a:t>
            </a:r>
            <a:r>
              <a:rPr lang="zh-CN" altLang="zh-CN" sz="4400"/>
              <a:t>संस्थापक</a:t>
            </a:r>
            <a:r>
              <a:rPr lang="en-US" altLang="zh-CN" sz="4400"/>
              <a:t>, </a:t>
            </a:r>
            <a:endParaRPr lang="en-US"/>
          </a:p>
          <a:p>
            <a:r>
              <a:rPr lang="zh-CN" altLang="zh-CN" sz="4400"/>
              <a:t>शेतकरी</a:t>
            </a:r>
            <a:r>
              <a:rPr lang="en-US" altLang="zh-CN" sz="4400"/>
              <a:t> </a:t>
            </a:r>
            <a:r>
              <a:rPr lang="zh-CN" altLang="zh-CN" sz="4400"/>
              <a:t>आणि शेतमंजुरांच्या</a:t>
            </a:r>
            <a:r>
              <a:rPr lang="en-US" altLang="zh-CN" sz="4400"/>
              <a:t> </a:t>
            </a:r>
            <a:r>
              <a:rPr lang="zh-CN" altLang="zh-CN" sz="4400"/>
              <a:t>उन्नतीसाठी कार्य</a:t>
            </a:r>
            <a:r>
              <a:rPr lang="en-US" altLang="zh-CN" sz="4400"/>
              <a:t> </a:t>
            </a:r>
            <a:endParaRPr lang="en-US"/>
          </a:p>
          <a:p>
            <a:r>
              <a:rPr lang="zh-CN" altLang="zh-CN" sz="4400"/>
              <a:t>स्त्री</a:t>
            </a:r>
            <a:r>
              <a:rPr lang="en-US" altLang="zh-CN" sz="4400"/>
              <a:t> -</a:t>
            </a:r>
            <a:r>
              <a:rPr lang="zh-CN" altLang="zh-CN" sz="4400"/>
              <a:t>पुरुष</a:t>
            </a:r>
            <a:r>
              <a:rPr lang="en-US" altLang="zh-CN" sz="4400"/>
              <a:t> </a:t>
            </a:r>
            <a:r>
              <a:rPr lang="zh-CN" altLang="zh-CN" sz="4400"/>
              <a:t>समानता</a:t>
            </a:r>
            <a:r>
              <a:rPr lang="en-US" altLang="zh-CN" sz="4400"/>
              <a:t> </a:t>
            </a:r>
            <a:endParaRPr lang="en-US"/>
          </a:p>
          <a:p>
            <a:r>
              <a:rPr lang="zh-CN" altLang="zh-CN" sz="4400"/>
              <a:t>स्त्री</a:t>
            </a:r>
            <a:r>
              <a:rPr lang="en-US" altLang="zh-CN" sz="4400"/>
              <a:t> </a:t>
            </a:r>
            <a:r>
              <a:rPr lang="zh-CN" altLang="zh-CN" sz="4400"/>
              <a:t>शिक्षणाचे</a:t>
            </a:r>
            <a:r>
              <a:rPr lang="en-US" altLang="zh-CN" sz="4400"/>
              <a:t> </a:t>
            </a:r>
            <a:r>
              <a:rPr lang="zh-CN" altLang="zh-CN" sz="4400"/>
              <a:t>जनक</a:t>
            </a:r>
            <a:r>
              <a:rPr lang="en-US" altLang="zh-CN" sz="4400"/>
              <a:t> </a:t>
            </a:r>
            <a:endParaRPr lang="en-US"/>
          </a:p>
          <a:p>
            <a:r>
              <a:rPr lang="zh-CN" sz="4400"/>
              <a:t>वर्णव्यवसथेवर</a:t>
            </a:r>
            <a:r>
              <a:rPr lang="en-US" altLang="zh-CN" sz="4400"/>
              <a:t> </a:t>
            </a:r>
            <a:r>
              <a:rPr lang="zh-CN" altLang="zh-CN" sz="4400"/>
              <a:t>प्रहार</a:t>
            </a:r>
            <a:r>
              <a:rPr lang="en-US" altLang="zh-CN" sz="4400"/>
              <a:t> </a:t>
            </a:r>
            <a:r>
              <a:rPr lang="zh-CN" altLang="zh-CN" sz="4400"/>
              <a:t>केले</a:t>
            </a:r>
            <a:r>
              <a:rPr lang="en-US" altLang="zh-CN" sz="4400"/>
              <a:t>. </a:t>
            </a:r>
            <a:endParaRPr lang="en-US"/>
          </a:p>
          <a:p>
            <a:r>
              <a:rPr lang="zh-CN" altLang="zh-CN" sz="4400"/>
              <a:t>गर्भार सभेस</a:t>
            </a:r>
            <a:r>
              <a:rPr lang="en-US" altLang="zh-CN" sz="4400"/>
              <a:t> </a:t>
            </a:r>
            <a:r>
              <a:rPr lang="zh-CN" altLang="zh-CN" sz="4400"/>
              <a:t>पत्र</a:t>
            </a:r>
            <a:r>
              <a:rPr lang="en-US" altLang="zh-CN" sz="4400"/>
              <a:t> </a:t>
            </a:r>
            <a:r>
              <a:rPr lang="zh-CN" altLang="zh-CN" sz="4400"/>
              <a:t>पाठविले</a:t>
            </a:r>
            <a:r>
              <a:rPr lang="en-US" altLang="zh-CN" sz="4400"/>
              <a:t>. </a:t>
            </a:r>
            <a:endParaRPr lang="en-US"/>
          </a:p>
          <a:p>
            <a:r>
              <a:rPr lang="zh-CN" altLang="zh-CN" sz="4400"/>
              <a:t>इ</a:t>
            </a:r>
            <a:r>
              <a:rPr lang="en-US" altLang="zh-CN" sz="4400"/>
              <a:t>. </a:t>
            </a:r>
            <a:r>
              <a:rPr lang="zh-CN" altLang="zh-CN" sz="4400"/>
              <a:t>स</a:t>
            </a:r>
            <a:r>
              <a:rPr lang="en-US" altLang="zh-CN" sz="4400"/>
              <a:t>.</a:t>
            </a:r>
            <a:r>
              <a:rPr lang="zh-CN" altLang="zh-CN" sz="4400"/>
              <a:t>१८८५</a:t>
            </a:r>
            <a:r>
              <a:rPr lang="en-US" altLang="zh-CN" sz="4400"/>
              <a:t> </a:t>
            </a:r>
            <a:r>
              <a:rPr lang="zh-CN" altLang="zh-CN" sz="4400"/>
              <a:t>मध्ये</a:t>
            </a:r>
            <a:r>
              <a:rPr lang="en-US" altLang="zh-CN" sz="4400"/>
              <a:t> </a:t>
            </a:r>
            <a:r>
              <a:rPr lang="zh-CN" altLang="zh-CN" sz="4400"/>
              <a:t>अस्पृश्यांची</a:t>
            </a:r>
            <a:r>
              <a:rPr lang="en-US" altLang="zh-CN" sz="4400"/>
              <a:t> </a:t>
            </a:r>
            <a:r>
              <a:rPr lang="zh-CN" altLang="zh-CN" sz="4400"/>
              <a:t>कैफियत</a:t>
            </a:r>
            <a:r>
              <a:rPr lang="en-US" altLang="zh-CN" sz="4400"/>
              <a:t> </a:t>
            </a:r>
            <a:r>
              <a:rPr lang="zh-CN" altLang="zh-CN" sz="4400"/>
              <a:t>लिहिले</a:t>
            </a:r>
            <a:r>
              <a:rPr lang="en-US" altLang="zh-CN" sz="4400"/>
              <a:t>. </a:t>
            </a:r>
            <a:endParaRPr lang="en-US"/>
          </a:p>
          <a:p>
            <a:r>
              <a:rPr lang="zh-CN" altLang="zh-CN" sz="4400"/>
              <a:t>इ</a:t>
            </a:r>
            <a:r>
              <a:rPr lang="en-US" altLang="zh-CN" sz="4400"/>
              <a:t>. </a:t>
            </a:r>
            <a:r>
              <a:rPr lang="zh-CN" altLang="zh-CN" sz="4400"/>
              <a:t>स</a:t>
            </a:r>
            <a:r>
              <a:rPr lang="en-US" altLang="zh-CN" sz="4400"/>
              <a:t>. </a:t>
            </a:r>
            <a:r>
              <a:rPr lang="zh-CN" altLang="zh-CN" sz="4400"/>
              <a:t>१८८५</a:t>
            </a:r>
            <a:r>
              <a:rPr lang="en-US" altLang="zh-CN" sz="4400"/>
              <a:t> </a:t>
            </a:r>
            <a:r>
              <a:rPr lang="zh-CN" altLang="zh-CN" sz="4400"/>
              <a:t>रोजी</a:t>
            </a:r>
            <a:r>
              <a:rPr lang="en-US" altLang="zh-CN" sz="4400"/>
              <a:t>  </a:t>
            </a:r>
            <a:r>
              <a:rPr lang="zh-CN" altLang="zh-CN" sz="4400"/>
              <a:t>पत्र</a:t>
            </a:r>
            <a:r>
              <a:rPr lang="en-US" altLang="zh-CN" sz="4400"/>
              <a:t> </a:t>
            </a:r>
            <a:r>
              <a:rPr lang="zh-CN" altLang="zh-CN" sz="4400"/>
              <a:t>पाठवून ग्रंथकार</a:t>
            </a:r>
            <a:r>
              <a:rPr lang="en-US" altLang="zh-CN" sz="4400"/>
              <a:t>  </a:t>
            </a:r>
            <a:r>
              <a:rPr lang="zh-CN" altLang="zh-CN" sz="4400"/>
              <a:t>सभेस</a:t>
            </a:r>
            <a:r>
              <a:rPr lang="en-US" altLang="zh-CN" sz="4400"/>
              <a:t> </a:t>
            </a:r>
            <a:r>
              <a:rPr lang="zh-CN" altLang="zh-CN" sz="4400"/>
              <a:t>उत्तर दिले</a:t>
            </a:r>
            <a:r>
              <a:rPr lang="en-US" altLang="zh-CN" sz="4400"/>
              <a:t>. </a:t>
            </a:r>
            <a:endParaRPr lang="en-US"/>
          </a:p>
        </p:txBody>
      </p:sp>
      <p:sp>
        <p:nvSpPr>
          <p:cNvPr id="1048590" name="TextBox 1048589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91" name="TextBox 1048590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lstStyle/>
          <a:p>
            <a:r>
              <a:rPr lang="zh-CN" sz="4000">
                <a:solidFill>
                  <a:srgbClr val="6600CC"/>
                </a:solidFill>
              </a:rPr>
              <a:t>ताराबाई शिदे</a:t>
            </a:r>
            <a:endParaRPr lang="en-US">
              <a:solidFill>
                <a:srgbClr val="6600CC"/>
              </a:solidFill>
            </a:endParaRPr>
          </a:p>
          <a:p>
            <a:r>
              <a:rPr lang="zh-CN" sz="4000">
                <a:solidFill>
                  <a:srgbClr val="6600CC"/>
                </a:solidFill>
              </a:rPr>
              <a:t>जशी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स्त्री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तसेच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पुरुष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sz="4000">
                <a:solidFill>
                  <a:srgbClr val="6600CC"/>
                </a:solidFill>
              </a:rPr>
              <a:t>लोकहितवादी</a:t>
            </a:r>
            <a:r>
              <a:rPr lang="en-US" altLang="zh-CN" sz="4000">
                <a:solidFill>
                  <a:srgbClr val="6600CC"/>
                </a:solidFill>
              </a:rPr>
              <a:t>, </a:t>
            </a:r>
            <a:r>
              <a:rPr lang="zh-CN" altLang="zh-CN" sz="4000">
                <a:solidFill>
                  <a:srgbClr val="6600CC"/>
                </a:solidFill>
              </a:rPr>
              <a:t>महात्मा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फुले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यांच्या विचारांचा प्रभाव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6600CC"/>
                </a:solidFill>
              </a:rPr>
              <a:t>स्त्रीपुरुष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तुलना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हा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ग्रंथ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प्रसिद्ध 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6600CC"/>
                </a:solidFill>
              </a:rPr>
              <a:t>पुरुषसत्ताक संस्कृतीने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स्त्रियांवर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केलेले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अन्याय</a:t>
            </a:r>
            <a:r>
              <a:rPr lang="en-US" altLang="zh-CN" sz="4000">
                <a:solidFill>
                  <a:srgbClr val="6600CC"/>
                </a:solidFill>
              </a:rPr>
              <a:t>.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6600CC"/>
                </a:solidFill>
              </a:rPr>
              <a:t>स्त्रियांना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सन्मान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व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प्रतिष्ठा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प्राप्त</a:t>
            </a:r>
            <a:r>
              <a:rPr lang="en-US" altLang="zh-CN" sz="4000">
                <a:solidFill>
                  <a:srgbClr val="6600CC"/>
                </a:solidFill>
              </a:rPr>
              <a:t> </a:t>
            </a:r>
            <a:r>
              <a:rPr lang="zh-CN" altLang="zh-CN" sz="4000">
                <a:solidFill>
                  <a:srgbClr val="6600CC"/>
                </a:solidFill>
              </a:rPr>
              <a:t>व्हावी</a:t>
            </a:r>
            <a:r>
              <a:rPr lang="en-US" altLang="zh-CN" sz="4000">
                <a:solidFill>
                  <a:srgbClr val="6600CC"/>
                </a:solidFill>
              </a:rPr>
              <a:t>.</a:t>
            </a:r>
            <a:endParaRPr lang="en-US">
              <a:solidFill>
                <a:srgbClr val="6600CC"/>
              </a:solidFill>
            </a:endParaRPr>
          </a:p>
        </p:txBody>
      </p:sp>
      <p:sp>
        <p:nvSpPr>
          <p:cNvPr id="1048658" name="TextBox 1048657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0486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r>
              <a:rPr lang="zh-CN" sz="3600">
                <a:solidFill>
                  <a:srgbClr val="FF6600"/>
                </a:solidFill>
              </a:rPr>
              <a:t>महापुराच्या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वेळी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साहाय्य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करणा-यांचा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गौरव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महाराज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सयाजीराव गायकवाड 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इ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r>
              <a:rPr lang="zh-CN" altLang="zh-CN" sz="3600">
                <a:solidFill>
                  <a:srgbClr val="FF6600"/>
                </a:solidFill>
              </a:rPr>
              <a:t>स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r>
              <a:rPr lang="zh-CN" altLang="zh-CN" sz="3600">
                <a:solidFill>
                  <a:srgbClr val="FF6600"/>
                </a:solidFill>
              </a:rPr>
              <a:t>१८७५</a:t>
            </a:r>
            <a:r>
              <a:rPr lang="en-US" altLang="zh-CN" sz="3600">
                <a:solidFill>
                  <a:srgbClr val="FF6600"/>
                </a:solidFill>
              </a:rPr>
              <a:t>  </a:t>
            </a:r>
            <a:r>
              <a:rPr lang="zh-CN" altLang="zh-CN" sz="3600">
                <a:solidFill>
                  <a:srgbClr val="FF6600"/>
                </a:solidFill>
              </a:rPr>
              <a:t>ते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इ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r>
              <a:rPr lang="zh-CN" altLang="zh-CN" sz="3600">
                <a:solidFill>
                  <a:srgbClr val="FF6600"/>
                </a:solidFill>
              </a:rPr>
              <a:t>स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r>
              <a:rPr lang="zh-CN" altLang="zh-CN" sz="3600">
                <a:solidFill>
                  <a:srgbClr val="FF6600"/>
                </a:solidFill>
              </a:rPr>
              <a:t>१९३९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बडोदा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संस्थानाचे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राजे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होते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लोककल्याणकारी 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राजे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आयुष्यभर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प्रजाहित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जपले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प्राथमिक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शिक्षणाचा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कायदा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endParaRPr lang="en-US">
              <a:solidFill>
                <a:srgbClr val="FF6600"/>
              </a:solidFill>
            </a:endParaRPr>
          </a:p>
          <a:p>
            <a:r>
              <a:rPr lang="zh-CN" altLang="zh-CN" sz="3600">
                <a:solidFill>
                  <a:srgbClr val="FF6600"/>
                </a:solidFill>
              </a:rPr>
              <a:t>जातिनिर्मूलन</a:t>
            </a:r>
            <a:r>
              <a:rPr lang="en-US" altLang="zh-CN" sz="3600">
                <a:solidFill>
                  <a:srgbClr val="FF6600"/>
                </a:solidFill>
              </a:rPr>
              <a:t>, </a:t>
            </a:r>
            <a:r>
              <a:rPr lang="zh-CN" altLang="zh-CN" sz="3600">
                <a:solidFill>
                  <a:srgbClr val="FF6600"/>
                </a:solidFill>
              </a:rPr>
              <a:t>विधवा</a:t>
            </a:r>
            <a:r>
              <a:rPr lang="en-US" altLang="zh-CN" sz="3600">
                <a:solidFill>
                  <a:srgbClr val="FF6600"/>
                </a:solidFill>
              </a:rPr>
              <a:t>  </a:t>
            </a:r>
            <a:r>
              <a:rPr lang="zh-CN" altLang="zh-CN" sz="3600">
                <a:solidFill>
                  <a:srgbClr val="FF6600"/>
                </a:solidFill>
              </a:rPr>
              <a:t>पुनर्विवाह</a:t>
            </a:r>
            <a:r>
              <a:rPr lang="en-US" altLang="zh-CN" sz="3600">
                <a:solidFill>
                  <a:srgbClr val="FF6600"/>
                </a:solidFill>
              </a:rPr>
              <a:t>, </a:t>
            </a:r>
            <a:r>
              <a:rPr lang="zh-CN" altLang="zh-CN" sz="3600">
                <a:solidFill>
                  <a:srgbClr val="FF6600"/>
                </a:solidFill>
              </a:rPr>
              <a:t>अस्पृश्यता बंदी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r>
              <a:rPr lang="zh-CN" altLang="zh-CN" sz="3600">
                <a:solidFill>
                  <a:srgbClr val="FF6600"/>
                </a:solidFill>
              </a:rPr>
              <a:t>इ</a:t>
            </a:r>
            <a:r>
              <a:rPr lang="en-US" altLang="zh-CN" sz="3600">
                <a:solidFill>
                  <a:srgbClr val="FF6600"/>
                </a:solidFill>
              </a:rPr>
              <a:t>. </a:t>
            </a:r>
            <a:r>
              <a:rPr lang="zh-CN" altLang="zh-CN" sz="3600">
                <a:solidFill>
                  <a:srgbClr val="FF6600"/>
                </a:solidFill>
              </a:rPr>
              <a:t>कार्य</a:t>
            </a:r>
            <a:r>
              <a:rPr lang="en-US" altLang="zh-CN" sz="3600">
                <a:solidFill>
                  <a:srgbClr val="FF6600"/>
                </a:solidFill>
              </a:rPr>
              <a:t> </a:t>
            </a:r>
            <a:endParaRPr lang="en-US">
              <a:solidFill>
                <a:srgbClr val="FF6600"/>
              </a:solidFill>
            </a:endParaRPr>
          </a:p>
          <a:p>
            <a:endParaRPr lang="en-US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04866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Content Placeholder 1048661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lstStyle/>
          <a:p>
            <a:r>
              <a:rPr lang="zh-CN" sz="3600">
                <a:solidFill>
                  <a:srgbClr val="02A5E3"/>
                </a:solidFill>
              </a:rPr>
              <a:t>आई</a:t>
            </a:r>
            <a:r>
              <a:rPr lang="en-US" altLang="zh-CN" sz="3600">
                <a:solidFill>
                  <a:srgbClr val="02A5E3"/>
                </a:solidFill>
              </a:rPr>
              <a:t>-- </a:t>
            </a:r>
            <a:r>
              <a:rPr lang="zh-CN" altLang="zh-CN" sz="3600">
                <a:solidFill>
                  <a:srgbClr val="02A5E3"/>
                </a:solidFill>
              </a:rPr>
              <a:t>प्रबोधनकार ठाकरे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सामाजिक सुधारणा हेच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जीवनाचे ध्येय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संयुक्त महाराष्ट्र चळवळीचे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नेते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आधुनिक विचारांचा</a:t>
            </a:r>
            <a:r>
              <a:rPr lang="en-US" altLang="zh-CN" sz="3600">
                <a:solidFill>
                  <a:srgbClr val="02A5E3"/>
                </a:solidFill>
              </a:rPr>
              <a:t>  </a:t>
            </a:r>
            <a:r>
              <a:rPr lang="zh-CN" altLang="zh-CN" sz="3600">
                <a:solidFill>
                  <a:srgbClr val="02A5E3"/>
                </a:solidFill>
              </a:rPr>
              <a:t>प्रसार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कुमारिकांचे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शाप</a:t>
            </a:r>
            <a:r>
              <a:rPr lang="en-US" altLang="zh-CN" sz="3600">
                <a:solidFill>
                  <a:srgbClr val="02A5E3"/>
                </a:solidFill>
              </a:rPr>
              <a:t>, </a:t>
            </a:r>
            <a:r>
              <a:rPr lang="zh-CN" altLang="zh-CN" sz="3600">
                <a:solidFill>
                  <a:srgbClr val="02A5E3"/>
                </a:solidFill>
              </a:rPr>
              <a:t>भिक्षुकशाही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बंड</a:t>
            </a:r>
            <a:r>
              <a:rPr lang="en-US" altLang="zh-CN" sz="3600">
                <a:solidFill>
                  <a:srgbClr val="02A5E3"/>
                </a:solidFill>
              </a:rPr>
              <a:t>, </a:t>
            </a:r>
            <a:r>
              <a:rPr lang="zh-CN" altLang="zh-CN" sz="3600">
                <a:solidFill>
                  <a:srgbClr val="02A5E3"/>
                </a:solidFill>
              </a:rPr>
              <a:t>देवाचा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धर्म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की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धर्माची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देवळे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हे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वैचारिक ग्रंथ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लेखन</a:t>
            </a:r>
            <a:r>
              <a:rPr lang="en-US" altLang="zh-CN" sz="3600">
                <a:solidFill>
                  <a:srgbClr val="02A5E3"/>
                </a:solidFill>
              </a:rPr>
              <a:t>.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खरा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ब्राम्हण आणि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टाकलेले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पोर</a:t>
            </a:r>
            <a:r>
              <a:rPr lang="en-US" altLang="zh-CN" sz="3600">
                <a:solidFill>
                  <a:srgbClr val="02A5E3"/>
                </a:solidFill>
              </a:rPr>
              <a:t>  </a:t>
            </a:r>
            <a:r>
              <a:rPr lang="zh-CN" altLang="zh-CN" sz="3600">
                <a:solidFill>
                  <a:srgbClr val="02A5E3"/>
                </a:solidFill>
              </a:rPr>
              <a:t>ही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नाटके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स्त्रियाच्या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उद्धारासाठी कळकळ</a:t>
            </a:r>
            <a:r>
              <a:rPr lang="en-US" altLang="zh-CN" sz="3600">
                <a:solidFill>
                  <a:srgbClr val="02A5E3"/>
                </a:solidFill>
              </a:rPr>
              <a:t>. </a:t>
            </a:r>
            <a:endParaRPr lang="en-US">
              <a:solidFill>
                <a:srgbClr val="02A5E3"/>
              </a:solidFill>
            </a:endParaRPr>
          </a:p>
          <a:p>
            <a:r>
              <a:rPr lang="zh-CN" altLang="zh-CN" sz="3600">
                <a:solidFill>
                  <a:srgbClr val="02A5E3"/>
                </a:solidFill>
              </a:rPr>
              <a:t>आईच्या श्रेष्ठत्वाचा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r>
              <a:rPr lang="zh-CN" altLang="zh-CN" sz="3600">
                <a:solidFill>
                  <a:srgbClr val="02A5E3"/>
                </a:solidFill>
              </a:rPr>
              <a:t>गौरव</a:t>
            </a:r>
            <a:r>
              <a:rPr lang="en-US" altLang="zh-CN" sz="3600">
                <a:solidFill>
                  <a:srgbClr val="02A5E3"/>
                </a:solidFill>
              </a:rPr>
              <a:t> </a:t>
            </a:r>
            <a:endParaRPr lang="en-US">
              <a:solidFill>
                <a:srgbClr val="02A5E3"/>
              </a:solidFill>
            </a:endParaRPr>
          </a:p>
          <a:p>
            <a:endParaRPr lang="en-US">
              <a:solidFill>
                <a:srgbClr val="02A5E3"/>
              </a:solidFill>
            </a:endParaRPr>
          </a:p>
        </p:txBody>
      </p:sp>
      <p:sp>
        <p:nvSpPr>
          <p:cNvPr id="1048663" name="TextBox 1048662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64" name="TextBox 1048663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65" name="TextBox 1048664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0486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Content Placeholder 104866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3600">
                <a:solidFill>
                  <a:srgbClr val="6600CC"/>
                </a:solidFill>
              </a:rPr>
              <a:t>खरे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आव्हान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विचारांचे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altLang="zh-CN" sz="3600">
                <a:solidFill>
                  <a:srgbClr val="6600CC"/>
                </a:solidFill>
              </a:rPr>
              <a:t>काॅ</a:t>
            </a:r>
            <a:r>
              <a:rPr lang="en-US" altLang="zh-CN" sz="3600">
                <a:solidFill>
                  <a:srgbClr val="6600CC"/>
                </a:solidFill>
              </a:rPr>
              <a:t>.</a:t>
            </a:r>
            <a:r>
              <a:rPr lang="zh-CN" altLang="zh-CN" sz="3600">
                <a:solidFill>
                  <a:srgbClr val="6600CC"/>
                </a:solidFill>
              </a:rPr>
              <a:t>गोविंद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पानसरे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zh-CN" altLang="zh-CN" sz="3600">
                <a:solidFill>
                  <a:srgbClr val="6600CC"/>
                </a:solidFill>
              </a:rPr>
              <a:t>गोवा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मुक्तीसंग्राम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संयुक्त महाराष्ट्र चळवळ 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सहभाग</a:t>
            </a:r>
            <a:r>
              <a:rPr lang="en-US" altLang="zh-CN" sz="3600">
                <a:solidFill>
                  <a:srgbClr val="6600CC"/>
                </a:solidFill>
              </a:rPr>
              <a:t>. </a:t>
            </a:r>
            <a:endParaRPr lang="en-US">
              <a:solidFill>
                <a:srgbClr val="6600CC"/>
              </a:solidFill>
            </a:endParaRPr>
          </a:p>
          <a:p>
            <a:pPr marL="0" indent="0">
              <a:buNone/>
            </a:pP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शिवाजी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कोण</a:t>
            </a:r>
            <a:r>
              <a:rPr lang="en-US" altLang="zh-CN" sz="3600">
                <a:solidFill>
                  <a:srgbClr val="6600CC"/>
                </a:solidFill>
              </a:rPr>
              <a:t>  </a:t>
            </a:r>
            <a:r>
              <a:rPr lang="zh-CN" altLang="zh-CN" sz="3600">
                <a:solidFill>
                  <a:srgbClr val="6600CC"/>
                </a:solidFill>
              </a:rPr>
              <a:t>होता</a:t>
            </a:r>
            <a:r>
              <a:rPr lang="en-US" altLang="zh-CN" sz="3600">
                <a:solidFill>
                  <a:srgbClr val="6600CC"/>
                </a:solidFill>
              </a:rPr>
              <a:t>?  </a:t>
            </a:r>
            <a:r>
              <a:rPr lang="zh-CN" altLang="zh-CN" sz="3600">
                <a:solidFill>
                  <a:srgbClr val="6600CC"/>
                </a:solidFill>
              </a:rPr>
              <a:t>मंडल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आयोग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कामगार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कायद्याची</a:t>
            </a:r>
            <a:r>
              <a:rPr lang="en-US" altLang="zh-CN" sz="3600">
                <a:solidFill>
                  <a:srgbClr val="6600CC"/>
                </a:solidFill>
              </a:rPr>
              <a:t>  </a:t>
            </a:r>
            <a:r>
              <a:rPr lang="zh-CN" altLang="zh-CN" sz="3600">
                <a:solidFill>
                  <a:srgbClr val="6600CC"/>
                </a:solidFill>
              </a:rPr>
              <a:t>तोडओळख</a:t>
            </a:r>
            <a:r>
              <a:rPr lang="en-US" altLang="zh-CN" sz="3600">
                <a:solidFill>
                  <a:srgbClr val="6600CC"/>
                </a:solidFill>
              </a:rPr>
              <a:t>,</a:t>
            </a:r>
            <a:r>
              <a:rPr lang="zh-CN" altLang="zh-CN" sz="3600">
                <a:solidFill>
                  <a:srgbClr val="6600CC"/>
                </a:solidFill>
              </a:rPr>
              <a:t>जात</a:t>
            </a:r>
            <a:r>
              <a:rPr lang="en-US" altLang="zh-CN" sz="3600">
                <a:solidFill>
                  <a:srgbClr val="6600CC"/>
                </a:solidFill>
              </a:rPr>
              <a:t>,</a:t>
            </a:r>
            <a:r>
              <a:rPr lang="zh-CN" altLang="zh-CN" sz="3600">
                <a:solidFill>
                  <a:srgbClr val="6600CC"/>
                </a:solidFill>
              </a:rPr>
              <a:t>धर्म</a:t>
            </a:r>
            <a:r>
              <a:rPr lang="en-US" altLang="zh-CN" sz="3600">
                <a:solidFill>
                  <a:srgbClr val="6600CC"/>
                </a:solidFill>
              </a:rPr>
              <a:t>,</a:t>
            </a:r>
            <a:r>
              <a:rPr lang="zh-CN" altLang="zh-CN" sz="3600">
                <a:solidFill>
                  <a:srgbClr val="6600CC"/>
                </a:solidFill>
              </a:rPr>
              <a:t>वर्ग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व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परिवर्तनाची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दिशा</a:t>
            </a:r>
            <a:r>
              <a:rPr lang="en-US" altLang="zh-CN" sz="3600">
                <a:solidFill>
                  <a:srgbClr val="6600CC"/>
                </a:solidFill>
              </a:rPr>
              <a:t>, </a:t>
            </a:r>
            <a:r>
              <a:rPr lang="zh-CN" altLang="zh-CN" sz="3600">
                <a:solidFill>
                  <a:srgbClr val="6600CC"/>
                </a:solidFill>
              </a:rPr>
              <a:t>मार्क्सवादाची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तोडओळख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ग्रंथ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r>
              <a:rPr lang="zh-CN" altLang="zh-CN" sz="3600">
                <a:solidFill>
                  <a:srgbClr val="6600CC"/>
                </a:solidFill>
              </a:rPr>
              <a:t>प्रसिद्ध आहेत</a:t>
            </a:r>
            <a:r>
              <a:rPr lang="en-US" altLang="zh-CN" sz="3600">
                <a:solidFill>
                  <a:srgbClr val="6600CC"/>
                </a:solidFill>
              </a:rPr>
              <a:t>. </a:t>
            </a:r>
            <a:r>
              <a:rPr lang="zh-CN" altLang="zh-CN" sz="3600">
                <a:solidFill>
                  <a:srgbClr val="6600CC"/>
                </a:solidFill>
              </a:rPr>
              <a:t> </a:t>
            </a:r>
            <a:r>
              <a:rPr lang="en-US" altLang="zh-CN" sz="3600">
                <a:solidFill>
                  <a:srgbClr val="6600CC"/>
                </a:solidFill>
              </a:rPr>
              <a:t> </a:t>
            </a:r>
            <a:endParaRPr lang="en-US">
              <a:solidFill>
                <a:srgbClr val="6600CC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0486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9" name="Content Placeholder 104866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sz="4000">
                <a:solidFill>
                  <a:srgbClr val="0000FF"/>
                </a:solidFill>
              </a:rPr>
              <a:t>निर्वाण</a:t>
            </a:r>
            <a:r>
              <a:rPr lang="en-US" altLang="zh-CN" sz="4000">
                <a:solidFill>
                  <a:srgbClr val="0000FF"/>
                </a:solidFill>
              </a:rPr>
              <a:t> -</a:t>
            </a:r>
            <a:r>
              <a:rPr lang="zh-CN" altLang="zh-CN" sz="4000">
                <a:solidFill>
                  <a:srgbClr val="0000FF"/>
                </a:solidFill>
              </a:rPr>
              <a:t>मोक्ष</a:t>
            </a:r>
            <a:r>
              <a:rPr lang="en-US" altLang="zh-CN" sz="4000">
                <a:solidFill>
                  <a:srgbClr val="0000FF"/>
                </a:solidFill>
              </a:rPr>
              <a:t> -</a:t>
            </a:r>
            <a:r>
              <a:rPr lang="zh-CN" altLang="zh-CN" sz="4000">
                <a:solidFill>
                  <a:srgbClr val="0000FF"/>
                </a:solidFill>
              </a:rPr>
              <a:t>मुक्ती</a:t>
            </a:r>
            <a:r>
              <a:rPr lang="en-US" altLang="zh-CN" sz="4000">
                <a:solidFill>
                  <a:srgbClr val="0000FF"/>
                </a:solidFill>
              </a:rPr>
              <a:t> -</a:t>
            </a:r>
            <a:r>
              <a:rPr lang="zh-CN" altLang="zh-CN" sz="4000">
                <a:solidFill>
                  <a:srgbClr val="0000FF"/>
                </a:solidFill>
              </a:rPr>
              <a:t>स्वातंत्र्य </a:t>
            </a:r>
            <a:endParaRPr lang="en-US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4000">
                <a:solidFill>
                  <a:srgbClr val="0000FF"/>
                </a:solidFill>
              </a:rPr>
              <a:t>- </a:t>
            </a:r>
            <a:r>
              <a:rPr lang="zh-CN" altLang="zh-CN" sz="4000">
                <a:solidFill>
                  <a:srgbClr val="0000FF"/>
                </a:solidFill>
              </a:rPr>
              <a:t>शरद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पाटील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endParaRPr lang="en-US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zh-CN" sz="4000">
                <a:solidFill>
                  <a:srgbClr val="0000FF"/>
                </a:solidFill>
              </a:rPr>
              <a:t>- </a:t>
            </a:r>
            <a:r>
              <a:rPr lang="zh-CN" altLang="zh-CN" sz="4000">
                <a:solidFill>
                  <a:srgbClr val="0000FF"/>
                </a:solidFill>
              </a:rPr>
              <a:t>दासशूद्रांची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गुलामगिरी</a:t>
            </a:r>
            <a:r>
              <a:rPr lang="en-US" altLang="zh-CN" sz="4000">
                <a:solidFill>
                  <a:srgbClr val="0000FF"/>
                </a:solidFill>
              </a:rPr>
              <a:t>, </a:t>
            </a:r>
            <a:r>
              <a:rPr lang="zh-CN" altLang="zh-CN" sz="4000">
                <a:solidFill>
                  <a:srgbClr val="0000FF"/>
                </a:solidFill>
              </a:rPr>
              <a:t>जातिव्यवस्थाक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सामंती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सेवकत्व</a:t>
            </a:r>
            <a:r>
              <a:rPr lang="en-US" altLang="zh-CN" sz="4000">
                <a:solidFill>
                  <a:srgbClr val="0000FF"/>
                </a:solidFill>
              </a:rPr>
              <a:t>, </a:t>
            </a:r>
            <a:endParaRPr lang="en-US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zh-CN" altLang="zh-CN" sz="4000">
                <a:solidFill>
                  <a:srgbClr val="0000FF"/>
                </a:solidFill>
              </a:rPr>
              <a:t>जात्यंतक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भाडवलदारी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क्रांती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आणि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तिची</a:t>
            </a:r>
            <a:r>
              <a:rPr lang="en-US" altLang="zh-CN" sz="4000">
                <a:solidFill>
                  <a:srgbClr val="0000FF"/>
                </a:solidFill>
              </a:rPr>
              <a:t> </a:t>
            </a:r>
            <a:r>
              <a:rPr lang="zh-CN" altLang="zh-CN" sz="4000">
                <a:solidFill>
                  <a:srgbClr val="0000FF"/>
                </a:solidFill>
              </a:rPr>
              <a:t>समाजवादी पूर्ती</a:t>
            </a:r>
            <a:r>
              <a:rPr lang="en-US" altLang="zh-CN" sz="4000">
                <a:solidFill>
                  <a:srgbClr val="0000FF"/>
                </a:solidFill>
              </a:rPr>
              <a:t>, </a:t>
            </a:r>
            <a:r>
              <a:rPr lang="zh-CN" altLang="zh-CN" sz="4000">
                <a:solidFill>
                  <a:srgbClr val="0000FF"/>
                </a:solidFill>
              </a:rPr>
              <a:t>मार्क्सवाद-फुले-आंबेडकरवाद</a:t>
            </a:r>
            <a:r>
              <a:rPr lang="en-US" altLang="zh-CN" sz="4000">
                <a:solidFill>
                  <a:srgbClr val="0000FF"/>
                </a:solidFill>
              </a:rPr>
              <a:t>, </a:t>
            </a:r>
            <a:r>
              <a:rPr lang="zh-CN" altLang="zh-CN" sz="4000">
                <a:solidFill>
                  <a:srgbClr val="0000FF"/>
                </a:solidFill>
              </a:rPr>
              <a:t>इ</a:t>
            </a:r>
            <a:r>
              <a:rPr lang="en-US" altLang="zh-CN" sz="4000">
                <a:solidFill>
                  <a:srgbClr val="0000FF"/>
                </a:solidFill>
              </a:rPr>
              <a:t>. </a:t>
            </a:r>
            <a:r>
              <a:rPr lang="zh-CN" altLang="zh-CN" sz="4000">
                <a:solidFill>
                  <a:srgbClr val="0000FF"/>
                </a:solidFill>
              </a:rPr>
              <a:t>ग्रंथ</a:t>
            </a:r>
            <a:r>
              <a:rPr lang="en-US" altLang="zh-CN" sz="4000">
                <a:solidFill>
                  <a:srgbClr val="0000FF"/>
                </a:solidFill>
              </a:rPr>
              <a:t>  </a:t>
            </a:r>
            <a:r>
              <a:rPr lang="zh-CN" altLang="zh-CN" sz="4000">
                <a:solidFill>
                  <a:srgbClr val="0000FF"/>
                </a:solidFill>
              </a:rPr>
              <a:t>प्रकाशित </a:t>
            </a:r>
            <a:endParaRPr lang="en-US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vivo 1713</dc:creator>
  <cp:lastModifiedBy>hp</cp:lastModifiedBy>
  <cp:revision>1</cp:revision>
  <dcterms:created xsi:type="dcterms:W3CDTF">2015-05-11T11:30:45Z</dcterms:created>
  <dcterms:modified xsi:type="dcterms:W3CDTF">2023-02-23T10:06:46Z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4efa2e1e168047039da7a5b023dcf789</vt:lpwstr>
  </property>
</Properties>
</file>