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52" cy="1073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3999" cy="80223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3736" y="394664"/>
            <a:ext cx="5557288" cy="77965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24654" y="3810380"/>
            <a:ext cx="3834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 err="1">
                <a:solidFill>
                  <a:srgbClr val="0F5666"/>
                </a:solidFill>
                <a:latin typeface="Arial"/>
                <a:cs typeface="Arial"/>
              </a:rPr>
              <a:t>Dr</a:t>
            </a:r>
            <a:r>
              <a:rPr sz="1800" b="1" spc="55" dirty="0">
                <a:solidFill>
                  <a:srgbClr val="0F5666"/>
                </a:solidFill>
                <a:latin typeface="Arial"/>
                <a:cs typeface="Arial"/>
              </a:rPr>
              <a:t> </a:t>
            </a:r>
            <a:r>
              <a:rPr lang="en-IN" b="1" spc="15" dirty="0" err="1" smtClean="0">
                <a:solidFill>
                  <a:srgbClr val="0F5666"/>
                </a:solidFill>
                <a:latin typeface="Arial"/>
                <a:cs typeface="Arial"/>
              </a:rPr>
              <a:t>G.B.Lamb</a:t>
            </a:r>
            <a:endParaRPr lang="en-IN" b="1" spc="15" dirty="0" smtClean="0">
              <a:solidFill>
                <a:srgbClr val="0F5666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30" dirty="0" smtClean="0">
                <a:solidFill>
                  <a:srgbClr val="0F5666"/>
                </a:solidFill>
                <a:latin typeface="Arial"/>
                <a:cs typeface="Arial"/>
              </a:rPr>
              <a:t>Head</a:t>
            </a:r>
            <a:r>
              <a:rPr sz="1800" b="1" spc="30" dirty="0">
                <a:solidFill>
                  <a:srgbClr val="0F5666"/>
                </a:solidFill>
                <a:latin typeface="Arial"/>
                <a:cs typeface="Arial"/>
              </a:rPr>
              <a:t>, </a:t>
            </a:r>
            <a:r>
              <a:rPr sz="1800" b="1" spc="35" dirty="0">
                <a:solidFill>
                  <a:srgbClr val="0F5666"/>
                </a:solidFill>
                <a:latin typeface="Arial"/>
                <a:cs typeface="Arial"/>
              </a:rPr>
              <a:t>Department of </a:t>
            </a:r>
            <a:r>
              <a:rPr sz="1800" b="1" spc="15" dirty="0">
                <a:solidFill>
                  <a:srgbClr val="0F5666"/>
                </a:solidFill>
                <a:latin typeface="Arial"/>
                <a:cs typeface="Arial"/>
              </a:rPr>
              <a:t>Mathematics </a:t>
            </a:r>
            <a:r>
              <a:rPr sz="1800" b="1" spc="-490" dirty="0">
                <a:solidFill>
                  <a:srgbClr val="0F5666"/>
                </a:solidFill>
                <a:latin typeface="Arial"/>
                <a:cs typeface="Arial"/>
              </a:rPr>
              <a:t> </a:t>
            </a:r>
            <a:r>
              <a:rPr lang="en-IN" b="1" spc="-35" dirty="0" smtClean="0">
                <a:solidFill>
                  <a:srgbClr val="0F5666"/>
                </a:solidFill>
                <a:latin typeface="Arial"/>
                <a:cs typeface="Arial"/>
              </a:rPr>
              <a:t>B.P.</a:t>
            </a:r>
            <a:r>
              <a:rPr sz="1800" b="1" spc="40" dirty="0" smtClean="0">
                <a:solidFill>
                  <a:srgbClr val="0F5666"/>
                </a:solidFill>
                <a:latin typeface="Arial"/>
                <a:cs typeface="Arial"/>
              </a:rPr>
              <a:t> </a:t>
            </a:r>
            <a:r>
              <a:rPr sz="1800" b="1" spc="10" dirty="0" smtClean="0">
                <a:solidFill>
                  <a:srgbClr val="0F5666"/>
                </a:solidFill>
                <a:latin typeface="Arial"/>
                <a:cs typeface="Arial"/>
              </a:rPr>
              <a:t>College,</a:t>
            </a:r>
            <a:r>
              <a:rPr lang="en-IN" b="1" spc="25" smtClean="0">
                <a:solidFill>
                  <a:srgbClr val="0F5666"/>
                </a:solidFill>
                <a:latin typeface="Arial"/>
                <a:cs typeface="Arial"/>
              </a:rPr>
              <a:t>Kinwat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54" y="340150"/>
            <a:ext cx="7772861" cy="5086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229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349656"/>
            <a:ext cx="7963534" cy="18364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7857"/>
              <a:buFont typeface="Microsoft Sans Serif"/>
              <a:buChar char=""/>
              <a:tabLst>
                <a:tab pos="269240" algn="l"/>
              </a:tabLst>
            </a:pPr>
            <a:r>
              <a:rPr sz="2800" b="1" dirty="0">
                <a:latin typeface="Times New Roman"/>
                <a:cs typeface="Times New Roman"/>
              </a:rPr>
              <a:t>Banach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Contraction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Principle</a:t>
            </a:r>
            <a:r>
              <a:rPr sz="2800" b="1" spc="1215" dirty="0">
                <a:latin typeface="Times New Roman"/>
                <a:cs typeface="Times New Roman"/>
              </a:rPr>
              <a:t> </a:t>
            </a:r>
            <a:r>
              <a:rPr sz="2800" b="1" spc="12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268605" marR="5080" indent="10160" algn="just">
              <a:lnSpc>
                <a:spcPct val="100000"/>
              </a:lnSpc>
              <a:spcBef>
                <a:spcPts val="409"/>
              </a:spcBef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following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well-known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result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analysis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commonly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known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‘Contraction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Mapping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Principle’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‘Banach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Fixed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Point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Theorem’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161158"/>
            <a:ext cx="13690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ex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ensi</a:t>
            </a:r>
            <a:r>
              <a:rPr sz="2800" spc="5" dirty="0">
                <a:latin typeface="Times New Roman"/>
                <a:cs typeface="Times New Roman"/>
              </a:rPr>
              <a:t>v</a:t>
            </a:r>
            <a:r>
              <a:rPr sz="2800" spc="-5" dirty="0">
                <a:latin typeface="Times New Roman"/>
                <a:cs typeface="Times New Roman"/>
              </a:rPr>
              <a:t>e  analysis.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7017" y="2161158"/>
            <a:ext cx="17735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applic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ns  </a:t>
            </a:r>
            <a:r>
              <a:rPr sz="2800" spc="-15" dirty="0">
                <a:latin typeface="Times New Roman"/>
                <a:cs typeface="Times New Roman"/>
              </a:rPr>
              <a:t>Moreover,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7827" y="2161158"/>
            <a:ext cx="41503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95"/>
              </a:spcBef>
              <a:tabLst>
                <a:tab pos="833755" algn="l"/>
                <a:tab pos="870585" algn="l"/>
                <a:tab pos="2228215" algn="l"/>
                <a:tab pos="2893060" algn="l"/>
                <a:tab pos="3839845" algn="l"/>
              </a:tabLst>
            </a:pPr>
            <a:r>
              <a:rPr sz="2800" spc="-5" dirty="0">
                <a:latin typeface="Times New Roman"/>
                <a:cs typeface="Times New Roman"/>
              </a:rPr>
              <a:t>in	vari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spc="-5" dirty="0">
                <a:latin typeface="Times New Roman"/>
                <a:cs typeface="Times New Roman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anch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of  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5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raction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700" y="3014598"/>
            <a:ext cx="770699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principle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simple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statement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elegant</a:t>
            </a:r>
            <a:r>
              <a:rPr sz="2800" dirty="0">
                <a:latin typeface="Times New Roman"/>
                <a:cs typeface="Times New Roman"/>
              </a:rPr>
              <a:t> proof.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Stefan </a:t>
            </a:r>
            <a:r>
              <a:rPr sz="2800" spc="-5" dirty="0">
                <a:latin typeface="Times New Roman"/>
                <a:cs typeface="Times New Roman"/>
              </a:rPr>
              <a:t>Banach ( 1892-1945 ) </a:t>
            </a:r>
            <a:r>
              <a:rPr sz="2800" spc="-10" dirty="0">
                <a:latin typeface="Times New Roman"/>
                <a:cs typeface="Times New Roman"/>
              </a:rPr>
              <a:t>was </a:t>
            </a:r>
            <a:r>
              <a:rPr sz="2800" spc="-5" dirty="0">
                <a:latin typeface="Times New Roman"/>
                <a:cs typeface="Times New Roman"/>
              </a:rPr>
              <a:t>the famous </a:t>
            </a:r>
            <a:r>
              <a:rPr sz="2800" dirty="0">
                <a:latin typeface="Times New Roman"/>
                <a:cs typeface="Times New Roman"/>
              </a:rPr>
              <a:t>Polish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Mathematician who was </a:t>
            </a:r>
            <a:r>
              <a:rPr sz="2800" dirty="0">
                <a:latin typeface="Times New Roman"/>
                <a:cs typeface="Times New Roman"/>
              </a:rPr>
              <a:t>one </a:t>
            </a:r>
            <a:r>
              <a:rPr sz="2800" spc="-10" dirty="0">
                <a:latin typeface="Times New Roman"/>
                <a:cs typeface="Times New Roman"/>
              </a:rPr>
              <a:t>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founder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fixed </a:t>
            </a:r>
            <a:r>
              <a:rPr sz="2800" dirty="0">
                <a:latin typeface="Times New Roman"/>
                <a:cs typeface="Times New Roman"/>
              </a:rPr>
              <a:t> point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theory.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1922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Banach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prove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fixed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important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result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contractive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mappings.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0772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531" y="614110"/>
            <a:ext cx="7110697" cy="48103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153400" cy="533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89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Banach Fixed Point Theorem (For B.Sc. III)</dc:title>
  <dc:creator>icon</dc:creator>
  <cp:lastModifiedBy>hp</cp:lastModifiedBy>
  <cp:revision>1</cp:revision>
  <dcterms:created xsi:type="dcterms:W3CDTF">2023-02-24T06:42:04Z</dcterms:created>
  <dcterms:modified xsi:type="dcterms:W3CDTF">2023-02-24T06:46:16Z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2023-02-24T00:00:00Z</vt:filetime>
  </property>
</Properties>
</file>