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900928" y="2842260"/>
            <a:ext cx="2321052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8447" y="389890"/>
            <a:ext cx="8087105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B3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B3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B3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500560"/>
            <a:ext cx="9143999" cy="2357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3742" y="197307"/>
            <a:ext cx="7574280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B3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318005"/>
            <a:ext cx="5360670" cy="4781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58586" y="3282933"/>
            <a:ext cx="3065018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400" b="1" dirty="0"/>
              <a:t>Dr Shubhangee L Diwe</a:t>
            </a:r>
          </a:p>
          <a:p>
            <a:r>
              <a:rPr lang="en-US" sz="2400" b="1" dirty="0"/>
              <a:t>Dept of Commerce </a:t>
            </a:r>
          </a:p>
          <a:p>
            <a:r>
              <a:rPr lang="en-US" sz="2400" b="1" dirty="0" err="1"/>
              <a:t>Baliram</a:t>
            </a:r>
            <a:r>
              <a:rPr lang="en-US" sz="2400" b="1" dirty="0"/>
              <a:t> </a:t>
            </a:r>
            <a:r>
              <a:rPr lang="en-US" sz="2400" b="1" dirty="0" err="1"/>
              <a:t>patil</a:t>
            </a:r>
            <a:r>
              <a:rPr lang="en-US" sz="2400" b="1" dirty="0"/>
              <a:t> college </a:t>
            </a:r>
            <a:r>
              <a:rPr lang="en-US" sz="2400" b="1" dirty="0" err="1"/>
              <a:t>Kinwat</a:t>
            </a:r>
            <a:endParaRPr lang="en-IN" sz="2400" b="1" dirty="0"/>
          </a:p>
        </p:txBody>
      </p:sp>
      <p:sp>
        <p:nvSpPr>
          <p:cNvPr id="3" name="object 3"/>
          <p:cNvSpPr/>
          <p:nvPr/>
        </p:nvSpPr>
        <p:spPr>
          <a:xfrm>
            <a:off x="5102352" y="257556"/>
            <a:ext cx="3753611" cy="1121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6800" y="867155"/>
            <a:ext cx="4204715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45708" y="1476755"/>
            <a:ext cx="1734312" cy="112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79567" y="389890"/>
            <a:ext cx="343598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B30000"/>
                </a:solidFill>
                <a:latin typeface="Times New Roman"/>
                <a:cs typeface="Times New Roman"/>
              </a:rPr>
              <a:t>CONSUMER  </a:t>
            </a:r>
            <a:r>
              <a:rPr sz="4000" b="1" spc="-5" dirty="0">
                <a:solidFill>
                  <a:srgbClr val="B30000"/>
                </a:solidFill>
                <a:latin typeface="Times New Roman"/>
                <a:cs typeface="Times New Roman"/>
              </a:rPr>
              <a:t>PRO</a:t>
            </a:r>
            <a:r>
              <a:rPr sz="4000" b="1" spc="-20" dirty="0">
                <a:solidFill>
                  <a:srgbClr val="B30000"/>
                </a:solidFill>
                <a:latin typeface="Times New Roman"/>
                <a:cs typeface="Times New Roman"/>
              </a:rPr>
              <a:t>T</a:t>
            </a:r>
            <a:r>
              <a:rPr sz="4000" b="1" spc="-5" dirty="0">
                <a:solidFill>
                  <a:srgbClr val="B30000"/>
                </a:solidFill>
                <a:latin typeface="Times New Roman"/>
                <a:cs typeface="Times New Roman"/>
              </a:rPr>
              <a:t>ECTION  </a:t>
            </a:r>
            <a:r>
              <a:rPr sz="4000" b="1" spc="-15" dirty="0">
                <a:solidFill>
                  <a:srgbClr val="B30000"/>
                </a:solidFill>
                <a:latin typeface="Times New Roman"/>
                <a:cs typeface="Times New Roman"/>
              </a:rPr>
              <a:t>ACT</a:t>
            </a:r>
            <a:endParaRPr sz="4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5034" y="235965"/>
            <a:ext cx="67056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0" marR="5080" indent="-1302385">
              <a:lnSpc>
                <a:spcPct val="100000"/>
              </a:lnSpc>
              <a:spcBef>
                <a:spcPts val="100"/>
              </a:spcBef>
              <a:tabLst>
                <a:tab pos="4037329" algn="l"/>
              </a:tabLst>
            </a:pPr>
            <a:r>
              <a:rPr spc="-5" dirty="0"/>
              <a:t>IMPORTANC</a:t>
            </a:r>
            <a:r>
              <a:rPr dirty="0"/>
              <a:t>E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	</a:t>
            </a:r>
            <a:r>
              <a:rPr spc="-5" dirty="0"/>
              <a:t>CONSUMER  PROTECTION</a:t>
            </a:r>
            <a:r>
              <a:rPr spc="-35" dirty="0"/>
              <a:t> </a:t>
            </a:r>
            <a:r>
              <a:rPr dirty="0"/>
              <a:t>ACT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56613"/>
            <a:ext cx="7948295" cy="309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Importance from </a:t>
            </a:r>
            <a:r>
              <a:rPr sz="2400" spc="-10" dirty="0">
                <a:latin typeface="Times New Roman"/>
                <a:cs typeface="Times New Roman"/>
              </a:rPr>
              <a:t>Consumer’s </a:t>
            </a:r>
            <a:r>
              <a:rPr sz="2400" spc="-5" dirty="0">
                <a:latin typeface="Times New Roman"/>
                <a:cs typeface="Times New Roman"/>
              </a:rPr>
              <a:t>Point </a:t>
            </a:r>
            <a:r>
              <a:rPr sz="2400" dirty="0">
                <a:latin typeface="Times New Roman"/>
                <a:cs typeface="Times New Roman"/>
              </a:rPr>
              <a:t>of view: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Unorganised </a:t>
            </a:r>
            <a:r>
              <a:rPr sz="2400" b="1" dirty="0">
                <a:latin typeface="Times New Roman"/>
                <a:cs typeface="Times New Roman"/>
              </a:rPr>
              <a:t>Consumers</a:t>
            </a:r>
            <a:r>
              <a:rPr sz="2400" dirty="0">
                <a:latin typeface="Times New Roman"/>
                <a:cs typeface="Times New Roman"/>
              </a:rPr>
              <a:t>-In developing countries like India,  </a:t>
            </a:r>
            <a:r>
              <a:rPr sz="2400" spc="-5" dirty="0">
                <a:latin typeface="Times New Roman"/>
                <a:cs typeface="Times New Roman"/>
              </a:rPr>
              <a:t>consumers </a:t>
            </a:r>
            <a:r>
              <a:rPr sz="2400" dirty="0">
                <a:latin typeface="Times New Roman"/>
                <a:cs typeface="Times New Roman"/>
              </a:rPr>
              <a:t>are not </a:t>
            </a:r>
            <a:r>
              <a:rPr sz="2400" spc="-5" dirty="0">
                <a:latin typeface="Times New Roman"/>
                <a:cs typeface="Times New Roman"/>
              </a:rPr>
              <a:t>organised.Ther </a:t>
            </a:r>
            <a:r>
              <a:rPr sz="2400" dirty="0">
                <a:latin typeface="Times New Roman"/>
                <a:cs typeface="Times New Roman"/>
              </a:rPr>
              <a:t>are very few </a:t>
            </a:r>
            <a:r>
              <a:rPr sz="2400" spc="-5" dirty="0">
                <a:latin typeface="Times New Roman"/>
                <a:cs typeface="Times New Roman"/>
              </a:rPr>
              <a:t>consumer  organistions </a:t>
            </a:r>
            <a:r>
              <a:rPr sz="2400" dirty="0">
                <a:latin typeface="Times New Roman"/>
                <a:cs typeface="Times New Roman"/>
              </a:rPr>
              <a:t>which are working to protect the interest of  </a:t>
            </a:r>
            <a:r>
              <a:rPr sz="2400" spc="-5" dirty="0">
                <a:latin typeface="Times New Roman"/>
                <a:cs typeface="Times New Roman"/>
              </a:rPr>
              <a:t>consumers. Consumer </a:t>
            </a:r>
            <a:r>
              <a:rPr sz="2400" dirty="0">
                <a:latin typeface="Times New Roman"/>
                <a:cs typeface="Times New Roman"/>
              </a:rPr>
              <a:t>protection provides power and rights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  these </a:t>
            </a:r>
            <a:r>
              <a:rPr sz="2400" spc="-5" dirty="0">
                <a:latin typeface="Times New Roman"/>
                <a:cs typeface="Times New Roman"/>
              </a:rPr>
              <a:t>organsation as </a:t>
            </a:r>
            <a:r>
              <a:rPr sz="2400" dirty="0">
                <a:latin typeface="Times New Roman"/>
                <a:cs typeface="Times New Roman"/>
              </a:rPr>
              <a:t>these </a:t>
            </a:r>
            <a:r>
              <a:rPr sz="2400" spc="-5" dirty="0">
                <a:latin typeface="Times New Roman"/>
                <a:cs typeface="Times New Roman"/>
              </a:rPr>
              <a:t>organisations </a:t>
            </a:r>
            <a:r>
              <a:rPr sz="2400" dirty="0">
                <a:latin typeface="Times New Roman"/>
                <a:cs typeface="Times New Roman"/>
              </a:rPr>
              <a:t>can file a case behalf  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customer.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165605"/>
            <a:ext cx="7936230" cy="346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2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Consumer </a:t>
            </a:r>
            <a:r>
              <a:rPr sz="2400" b="1" dirty="0">
                <a:latin typeface="Times New Roman"/>
                <a:cs typeface="Times New Roman"/>
              </a:rPr>
              <a:t>Ignorance</a:t>
            </a:r>
            <a:r>
              <a:rPr sz="2400" dirty="0">
                <a:latin typeface="Times New Roman"/>
                <a:cs typeface="Times New Roman"/>
              </a:rPr>
              <a:t>-It </a:t>
            </a:r>
            <a:r>
              <a:rPr sz="2400" spc="-5" dirty="0">
                <a:latin typeface="Times New Roman"/>
                <a:cs typeface="Times New Roman"/>
              </a:rPr>
              <a:t>spreads awareness so </a:t>
            </a:r>
            <a:r>
              <a:rPr sz="2400" dirty="0">
                <a:latin typeface="Times New Roman"/>
                <a:cs typeface="Times New Roman"/>
              </a:rPr>
              <a:t>that </a:t>
            </a:r>
            <a:r>
              <a:rPr sz="2400" spc="-5" dirty="0">
                <a:latin typeface="Times New Roman"/>
                <a:cs typeface="Times New Roman"/>
              </a:rPr>
              <a:t>consumer  </a:t>
            </a:r>
            <a:r>
              <a:rPr sz="2400" dirty="0">
                <a:latin typeface="Times New Roman"/>
                <a:cs typeface="Times New Roman"/>
              </a:rPr>
              <a:t>can know about the various redressal agencies where they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can  approach to protect their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interests.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188595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15" dirty="0">
                <a:latin typeface="Times New Roman"/>
                <a:cs typeface="Times New Roman"/>
              </a:rPr>
              <a:t>Wide </a:t>
            </a:r>
            <a:r>
              <a:rPr sz="2400" b="1" spc="-10" dirty="0">
                <a:latin typeface="Times New Roman"/>
                <a:cs typeface="Times New Roman"/>
              </a:rPr>
              <a:t>Spread </a:t>
            </a:r>
            <a:r>
              <a:rPr sz="2400" b="1" dirty="0">
                <a:latin typeface="Times New Roman"/>
                <a:cs typeface="Times New Roman"/>
              </a:rPr>
              <a:t>Exploitation of </a:t>
            </a:r>
            <a:r>
              <a:rPr sz="2400" b="1" spc="-5" dirty="0">
                <a:latin typeface="Times New Roman"/>
                <a:cs typeface="Times New Roman"/>
              </a:rPr>
              <a:t>Consumer’s</a:t>
            </a:r>
            <a:r>
              <a:rPr sz="2400" spc="-5" dirty="0">
                <a:latin typeface="Times New Roman"/>
                <a:cs typeface="Times New Roman"/>
              </a:rPr>
              <a:t>-There is </a:t>
            </a:r>
            <a:r>
              <a:rPr sz="2400" dirty="0">
                <a:latin typeface="Times New Roman"/>
                <a:cs typeface="Times New Roman"/>
              </a:rPr>
              <a:t>lot of  exploitation of </a:t>
            </a:r>
            <a:r>
              <a:rPr sz="2400" spc="-5" dirty="0">
                <a:latin typeface="Times New Roman"/>
                <a:cs typeface="Times New Roman"/>
              </a:rPr>
              <a:t>consumers </a:t>
            </a:r>
            <a:r>
              <a:rPr sz="2400" dirty="0">
                <a:latin typeface="Times New Roman"/>
                <a:cs typeface="Times New Roman"/>
              </a:rPr>
              <a:t>as </a:t>
            </a:r>
            <a:r>
              <a:rPr sz="2400" spc="-5" dirty="0">
                <a:latin typeface="Times New Roman"/>
                <a:cs typeface="Times New Roman"/>
              </a:rPr>
              <a:t>businessmen </a:t>
            </a:r>
            <a:r>
              <a:rPr sz="2400" dirty="0">
                <a:latin typeface="Times New Roman"/>
                <a:cs typeface="Times New Roman"/>
              </a:rPr>
              <a:t>use various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unfair  </a:t>
            </a:r>
            <a:r>
              <a:rPr sz="2400" dirty="0">
                <a:latin typeface="Times New Roman"/>
                <a:cs typeface="Times New Roman"/>
              </a:rPr>
              <a:t>trade </a:t>
            </a:r>
            <a:r>
              <a:rPr sz="2400" spc="-5" dirty="0">
                <a:latin typeface="Times New Roman"/>
                <a:cs typeface="Times New Roman"/>
              </a:rPr>
              <a:t>practices </a:t>
            </a:r>
            <a:r>
              <a:rPr sz="2400" dirty="0">
                <a:latin typeface="Times New Roman"/>
                <a:cs typeface="Times New Roman"/>
              </a:rPr>
              <a:t>to cheat and exploit </a:t>
            </a:r>
            <a:r>
              <a:rPr sz="2400" spc="-5" dirty="0">
                <a:latin typeface="Times New Roman"/>
                <a:cs typeface="Times New Roman"/>
              </a:rPr>
              <a:t>consumers.Consumer  </a:t>
            </a:r>
            <a:r>
              <a:rPr sz="2400" dirty="0">
                <a:latin typeface="Times New Roman"/>
                <a:cs typeface="Times New Roman"/>
              </a:rPr>
              <a:t>protection provides </a:t>
            </a:r>
            <a:r>
              <a:rPr sz="2400" spc="-5" dirty="0">
                <a:latin typeface="Times New Roman"/>
                <a:cs typeface="Times New Roman"/>
              </a:rPr>
              <a:t>safe </a:t>
            </a:r>
            <a:r>
              <a:rPr sz="2400" dirty="0">
                <a:latin typeface="Times New Roman"/>
                <a:cs typeface="Times New Roman"/>
              </a:rPr>
              <a:t>guard to </a:t>
            </a:r>
            <a:r>
              <a:rPr sz="2400" spc="-5" dirty="0">
                <a:latin typeface="Times New Roman"/>
                <a:cs typeface="Times New Roman"/>
              </a:rPr>
              <a:t>consumers </a:t>
            </a:r>
            <a:r>
              <a:rPr sz="2400" dirty="0">
                <a:latin typeface="Times New Roman"/>
                <a:cs typeface="Times New Roman"/>
              </a:rPr>
              <a:t>from such  </a:t>
            </a:r>
            <a:r>
              <a:rPr sz="2400" spc="-5" dirty="0">
                <a:latin typeface="Times New Roman"/>
                <a:cs typeface="Times New Roman"/>
              </a:rPr>
              <a:t>exploitation.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32205"/>
            <a:ext cx="8058784" cy="4342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Importance </a:t>
            </a:r>
            <a:r>
              <a:rPr sz="2400" dirty="0">
                <a:latin typeface="Times New Roman"/>
                <a:cs typeface="Times New Roman"/>
              </a:rPr>
              <a:t>from </a:t>
            </a:r>
            <a:r>
              <a:rPr sz="2400" spc="-15" dirty="0">
                <a:latin typeface="Times New Roman"/>
                <a:cs typeface="Times New Roman"/>
              </a:rPr>
              <a:t>Businessmen’s </a:t>
            </a:r>
            <a:r>
              <a:rPr sz="2400" spc="-5" dirty="0">
                <a:latin typeface="Times New Roman"/>
                <a:cs typeface="Times New Roman"/>
              </a:rPr>
              <a:t>Point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View: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Businessman Uses </a:t>
            </a:r>
            <a:r>
              <a:rPr sz="2400" b="1" spc="-10" dirty="0">
                <a:latin typeface="Times New Roman"/>
                <a:cs typeface="Times New Roman"/>
              </a:rPr>
              <a:t>Society’s </a:t>
            </a:r>
            <a:r>
              <a:rPr sz="2400" b="1" spc="-5" dirty="0">
                <a:latin typeface="Times New Roman"/>
                <a:cs typeface="Times New Roman"/>
              </a:rPr>
              <a:t>Resources- </a:t>
            </a:r>
            <a:r>
              <a:rPr sz="2400" spc="-5" dirty="0">
                <a:latin typeface="Times New Roman"/>
                <a:cs typeface="Times New Roman"/>
              </a:rPr>
              <a:t>Businessmen use </a:t>
            </a:r>
            <a:r>
              <a:rPr sz="2400" dirty="0">
                <a:latin typeface="Times New Roman"/>
                <a:cs typeface="Times New Roman"/>
              </a:rPr>
              <a:t>the  resources of </a:t>
            </a:r>
            <a:r>
              <a:rPr sz="2400" spc="-20" dirty="0">
                <a:latin typeface="Times New Roman"/>
                <a:cs typeface="Times New Roman"/>
              </a:rPr>
              <a:t>society. </a:t>
            </a:r>
            <a:r>
              <a:rPr sz="2400" dirty="0">
                <a:latin typeface="Times New Roman"/>
                <a:cs typeface="Times New Roman"/>
              </a:rPr>
              <a:t>They earned profit by supplying goods  and services to the </a:t>
            </a:r>
            <a:r>
              <a:rPr sz="2400" spc="-10" dirty="0">
                <a:latin typeface="Times New Roman"/>
                <a:cs typeface="Times New Roman"/>
              </a:rPr>
              <a:t>members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20" dirty="0">
                <a:latin typeface="Times New Roman"/>
                <a:cs typeface="Times New Roman"/>
              </a:rPr>
              <a:t>society. </a:t>
            </a:r>
            <a:r>
              <a:rPr sz="2400" dirty="0">
                <a:latin typeface="Times New Roman"/>
                <a:cs typeface="Times New Roman"/>
              </a:rPr>
              <a:t>They </a:t>
            </a:r>
            <a:r>
              <a:rPr sz="2400" spc="-10" dirty="0">
                <a:latin typeface="Times New Roman"/>
                <a:cs typeface="Times New Roman"/>
              </a:rPr>
              <a:t>must </a:t>
            </a:r>
            <a:r>
              <a:rPr sz="2400" dirty="0">
                <a:latin typeface="Times New Roman"/>
                <a:cs typeface="Times New Roman"/>
              </a:rPr>
              <a:t>use these  resources for the benefits of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consumers.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dirty="0">
                <a:latin typeface="Times New Roman"/>
                <a:cs typeface="Times New Roman"/>
              </a:rPr>
              <a:t>Social Responsbilities-A </a:t>
            </a:r>
            <a:r>
              <a:rPr sz="2400" spc="-5" dirty="0">
                <a:latin typeface="Times New Roman"/>
                <a:cs typeface="Times New Roman"/>
              </a:rPr>
              <a:t>businessman has </a:t>
            </a:r>
            <a:r>
              <a:rPr sz="2400" dirty="0">
                <a:latin typeface="Times New Roman"/>
                <a:cs typeface="Times New Roman"/>
              </a:rPr>
              <a:t>social obligations  towards </a:t>
            </a:r>
            <a:r>
              <a:rPr sz="2400" spc="-20" dirty="0">
                <a:latin typeface="Times New Roman"/>
                <a:cs typeface="Times New Roman"/>
              </a:rPr>
              <a:t>customer. </a:t>
            </a:r>
            <a:r>
              <a:rPr sz="2400" dirty="0">
                <a:latin typeface="Times New Roman"/>
                <a:cs typeface="Times New Roman"/>
              </a:rPr>
              <a:t>It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responsbility of </a:t>
            </a:r>
            <a:r>
              <a:rPr sz="2400" spc="-5" dirty="0">
                <a:latin typeface="Times New Roman"/>
                <a:cs typeface="Times New Roman"/>
              </a:rPr>
              <a:t>businessmen </a:t>
            </a:r>
            <a:r>
              <a:rPr sz="2400" dirty="0">
                <a:latin typeface="Times New Roman"/>
                <a:cs typeface="Times New Roman"/>
              </a:rPr>
              <a:t>to provide  quality goods at reasonable price. </a:t>
            </a:r>
            <a:r>
              <a:rPr sz="2400" spc="-5" dirty="0">
                <a:latin typeface="Times New Roman"/>
                <a:cs typeface="Times New Roman"/>
              </a:rPr>
              <a:t>Consumer </a:t>
            </a:r>
            <a:r>
              <a:rPr sz="2400" dirty="0">
                <a:latin typeface="Times New Roman"/>
                <a:cs typeface="Times New Roman"/>
              </a:rPr>
              <a:t>protection guides  </a:t>
            </a:r>
            <a:r>
              <a:rPr sz="2400" spc="-5" dirty="0">
                <a:latin typeface="Times New Roman"/>
                <a:cs typeface="Times New Roman"/>
              </a:rPr>
              <a:t>businessman </a:t>
            </a:r>
            <a:r>
              <a:rPr sz="2400" dirty="0">
                <a:latin typeface="Times New Roman"/>
                <a:cs typeface="Times New Roman"/>
              </a:rPr>
              <a:t>to provide social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responsibilities.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165605"/>
            <a:ext cx="7384415" cy="419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dirty="0">
                <a:latin typeface="Times New Roman"/>
                <a:cs typeface="Times New Roman"/>
              </a:rPr>
              <a:t>Government Intervention-</a:t>
            </a:r>
            <a:r>
              <a:rPr sz="2400" dirty="0">
                <a:latin typeface="Times New Roman"/>
                <a:cs typeface="Times New Roman"/>
              </a:rPr>
              <a:t>If </a:t>
            </a:r>
            <a:r>
              <a:rPr sz="2400" spc="-5" dirty="0">
                <a:latin typeface="Times New Roman"/>
                <a:cs typeface="Times New Roman"/>
              </a:rPr>
              <a:t>businessman </a:t>
            </a:r>
            <a:r>
              <a:rPr sz="2400" dirty="0">
                <a:latin typeface="Times New Roman"/>
                <a:cs typeface="Times New Roman"/>
              </a:rPr>
              <a:t>want to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avoid  intervention of </a:t>
            </a:r>
            <a:r>
              <a:rPr sz="2400" spc="-5" dirty="0">
                <a:latin typeface="Times New Roman"/>
                <a:cs typeface="Times New Roman"/>
              </a:rPr>
              <a:t>govt. </a:t>
            </a:r>
            <a:r>
              <a:rPr sz="2400" dirty="0">
                <a:latin typeface="Times New Roman"/>
                <a:cs typeface="Times New Roman"/>
              </a:rPr>
              <a:t>then they should not involve in  unfair trade </a:t>
            </a:r>
            <a:r>
              <a:rPr sz="2400" spc="-5" dirty="0">
                <a:latin typeface="Times New Roman"/>
                <a:cs typeface="Times New Roman"/>
              </a:rPr>
              <a:t>practices. Businessman </a:t>
            </a:r>
            <a:r>
              <a:rPr sz="2400" dirty="0">
                <a:latin typeface="Times New Roman"/>
                <a:cs typeface="Times New Roman"/>
              </a:rPr>
              <a:t>should voluntarly  involve in the </a:t>
            </a:r>
            <a:r>
              <a:rPr sz="2400" spc="-5" dirty="0">
                <a:latin typeface="Times New Roman"/>
                <a:cs typeface="Times New Roman"/>
              </a:rPr>
              <a:t>activities </a:t>
            </a:r>
            <a:r>
              <a:rPr sz="2400" dirty="0">
                <a:latin typeface="Times New Roman"/>
                <a:cs typeface="Times New Roman"/>
              </a:rPr>
              <a:t>which protect the interest of  </a:t>
            </a:r>
            <a:r>
              <a:rPr sz="2400" spc="-5" dirty="0">
                <a:latin typeface="Times New Roman"/>
                <a:cs typeface="Times New Roman"/>
              </a:rPr>
              <a:t>consumer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365125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  <a:tab pos="180213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Consumer is the Purpose </a:t>
            </a:r>
            <a:r>
              <a:rPr sz="2400" b="1" dirty="0">
                <a:latin typeface="Times New Roman"/>
                <a:cs typeface="Times New Roman"/>
              </a:rPr>
              <a:t>of Business-</a:t>
            </a:r>
            <a:r>
              <a:rPr sz="2400" dirty="0">
                <a:latin typeface="Times New Roman"/>
                <a:cs typeface="Times New Roman"/>
              </a:rPr>
              <a:t>The basic  purpose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	the </a:t>
            </a:r>
            <a:r>
              <a:rPr sz="2400" spc="-5" dirty="0">
                <a:latin typeface="Times New Roman"/>
                <a:cs typeface="Times New Roman"/>
              </a:rPr>
              <a:t>business is </a:t>
            </a:r>
            <a:r>
              <a:rPr sz="2400" dirty="0">
                <a:latin typeface="Times New Roman"/>
                <a:cs typeface="Times New Roman"/>
              </a:rPr>
              <a:t>to create </a:t>
            </a:r>
            <a:r>
              <a:rPr sz="2400" spc="-5" dirty="0">
                <a:latin typeface="Times New Roman"/>
                <a:cs typeface="Times New Roman"/>
              </a:rPr>
              <a:t>more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more  customers </a:t>
            </a:r>
            <a:r>
              <a:rPr sz="2400" dirty="0">
                <a:latin typeface="Times New Roman"/>
                <a:cs typeface="Times New Roman"/>
              </a:rPr>
              <a:t>and retain them and </a:t>
            </a:r>
            <a:r>
              <a:rPr sz="2400" spc="-5" dirty="0">
                <a:latin typeface="Times New Roman"/>
                <a:cs typeface="Times New Roman"/>
              </a:rPr>
              <a:t>businessmen </a:t>
            </a:r>
            <a:r>
              <a:rPr sz="2400" dirty="0">
                <a:latin typeface="Times New Roman"/>
                <a:cs typeface="Times New Roman"/>
              </a:rPr>
              <a:t>can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create  </a:t>
            </a:r>
            <a:r>
              <a:rPr sz="2400" spc="-5" dirty="0">
                <a:latin typeface="Times New Roman"/>
                <a:cs typeface="Times New Roman"/>
              </a:rPr>
              <a:t>more customers </a:t>
            </a:r>
            <a:r>
              <a:rPr sz="2400" dirty="0">
                <a:latin typeface="Times New Roman"/>
                <a:cs typeface="Times New Roman"/>
              </a:rPr>
              <a:t>only by </a:t>
            </a:r>
            <a:r>
              <a:rPr sz="2400" spc="-5" dirty="0">
                <a:latin typeface="Times New Roman"/>
                <a:cs typeface="Times New Roman"/>
              </a:rPr>
              <a:t>satisfying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customers </a:t>
            </a:r>
            <a:r>
              <a:rPr sz="2400" dirty="0">
                <a:latin typeface="Times New Roman"/>
                <a:cs typeface="Times New Roman"/>
              </a:rPr>
              <a:t>and  protecting the interest of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consumers.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252" y="44907"/>
            <a:ext cx="50971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4825" marR="5080" indent="-492759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SCOPE OF</a:t>
            </a:r>
            <a:r>
              <a:rPr spc="-70" dirty="0"/>
              <a:t> </a:t>
            </a:r>
            <a:r>
              <a:rPr spc="-5" dirty="0"/>
              <a:t>CONSUMER  PROTECTION</a:t>
            </a:r>
            <a:r>
              <a:rPr spc="-45" dirty="0"/>
              <a:t> </a:t>
            </a:r>
            <a:r>
              <a:rPr dirty="0"/>
              <a:t>ACT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3100" y="1394205"/>
            <a:ext cx="7936230" cy="4700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180" marR="5080" indent="-4121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sz="2400" spc="-5" dirty="0">
                <a:latin typeface="Times New Roman"/>
                <a:cs typeface="Times New Roman"/>
              </a:rPr>
              <a:t>Requirements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performance, </a:t>
            </a:r>
            <a:r>
              <a:rPr sz="2400" dirty="0">
                <a:latin typeface="Times New Roman"/>
                <a:cs typeface="Times New Roman"/>
              </a:rPr>
              <a:t>composition, </a:t>
            </a:r>
            <a:r>
              <a:rPr sz="2400" spc="-5" dirty="0">
                <a:latin typeface="Times New Roman"/>
                <a:cs typeface="Times New Roman"/>
              </a:rPr>
              <a:t>contents, design,  </a:t>
            </a:r>
            <a:r>
              <a:rPr sz="2400" dirty="0">
                <a:latin typeface="Times New Roman"/>
                <a:cs typeface="Times New Roman"/>
              </a:rPr>
              <a:t>construction, finish, packaging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consumer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product</a:t>
            </a:r>
            <a:endParaRPr sz="2400">
              <a:latin typeface="Times New Roman"/>
              <a:cs typeface="Times New Roman"/>
            </a:endParaRPr>
          </a:p>
          <a:p>
            <a:pPr marL="424180" marR="6350" indent="-41211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sz="2400" spc="-5" dirty="0">
                <a:latin typeface="Times New Roman"/>
                <a:cs typeface="Times New Roman"/>
              </a:rPr>
              <a:t>Requirements as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kind, class, </a:t>
            </a:r>
            <a:r>
              <a:rPr sz="2400" dirty="0">
                <a:latin typeface="Times New Roman"/>
                <a:cs typeface="Times New Roman"/>
              </a:rPr>
              <a:t>grade, </a:t>
            </a:r>
            <a:r>
              <a:rPr sz="2400" spc="-5" dirty="0">
                <a:latin typeface="Times New Roman"/>
                <a:cs typeface="Times New Roman"/>
              </a:rPr>
              <a:t>dimensions, </a:t>
            </a:r>
            <a:r>
              <a:rPr sz="2400" dirty="0">
                <a:latin typeface="Times New Roman"/>
                <a:cs typeface="Times New Roman"/>
              </a:rPr>
              <a:t>weights,  </a:t>
            </a:r>
            <a:r>
              <a:rPr sz="2400" spc="-5" dirty="0">
                <a:latin typeface="Times New Roman"/>
                <a:cs typeface="Times New Roman"/>
              </a:rPr>
              <a:t>material</a:t>
            </a:r>
            <a:endParaRPr sz="2400">
              <a:latin typeface="Times New Roman"/>
              <a:cs typeface="Times New Roman"/>
            </a:endParaRPr>
          </a:p>
          <a:p>
            <a:pPr marL="424180" indent="-41211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sz="2400" spc="-5" dirty="0">
                <a:latin typeface="Times New Roman"/>
                <a:cs typeface="Times New Roman"/>
              </a:rPr>
              <a:t>Requirements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methods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sampling,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tests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codes</a:t>
            </a:r>
            <a:endParaRPr sz="2400">
              <a:latin typeface="Times New Roman"/>
              <a:cs typeface="Times New Roman"/>
            </a:endParaRPr>
          </a:p>
          <a:p>
            <a:pPr marL="42418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used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check the </a:t>
            </a:r>
            <a:r>
              <a:rPr sz="2400" dirty="0">
                <a:latin typeface="Times New Roman"/>
                <a:cs typeface="Times New Roman"/>
              </a:rPr>
              <a:t>quality </a:t>
            </a:r>
            <a:r>
              <a:rPr sz="2400" spc="-5" dirty="0">
                <a:latin typeface="Times New Roman"/>
                <a:cs typeface="Times New Roman"/>
              </a:rPr>
              <a:t>of the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products</a:t>
            </a:r>
            <a:endParaRPr sz="2400">
              <a:latin typeface="Times New Roman"/>
              <a:cs typeface="Times New Roman"/>
            </a:endParaRPr>
          </a:p>
          <a:p>
            <a:pPr marL="424180" marR="5080" indent="-412115" algn="just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24815" algn="l"/>
              </a:tabLst>
            </a:pPr>
            <a:r>
              <a:rPr sz="2400" spc="-5" dirty="0">
                <a:latin typeface="Times New Roman"/>
                <a:cs typeface="Times New Roman"/>
              </a:rPr>
              <a:t>Requirements as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precautions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storage, transporting </a:t>
            </a:r>
            <a:r>
              <a:rPr sz="2400" dirty="0">
                <a:latin typeface="Times New Roman"/>
                <a:cs typeface="Times New Roman"/>
              </a:rPr>
              <a:t>and  packaging</a:t>
            </a:r>
            <a:endParaRPr sz="2400">
              <a:latin typeface="Times New Roman"/>
              <a:cs typeface="Times New Roman"/>
            </a:endParaRPr>
          </a:p>
          <a:p>
            <a:pPr marL="424180" marR="5080" indent="-412115" algn="just">
              <a:lnSpc>
                <a:spcPct val="99300"/>
              </a:lnSpc>
              <a:spcBef>
                <a:spcPts val="600"/>
              </a:spcBef>
              <a:buFont typeface="Arial"/>
              <a:buChar char="•"/>
              <a:tabLst>
                <a:tab pos="424815" algn="l"/>
                <a:tab pos="6501130" algn="l"/>
              </a:tabLst>
            </a:pPr>
            <a:r>
              <a:rPr sz="2400" spc="-5" dirty="0">
                <a:latin typeface="Times New Roman"/>
                <a:cs typeface="Times New Roman"/>
              </a:rPr>
              <a:t>Requirements that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consumer </a:t>
            </a:r>
            <a:r>
              <a:rPr sz="2400" dirty="0">
                <a:latin typeface="Times New Roman"/>
                <a:cs typeface="Times New Roman"/>
              </a:rPr>
              <a:t>product </a:t>
            </a:r>
            <a:r>
              <a:rPr sz="2400" spc="-5" dirty="0">
                <a:latin typeface="Times New Roman"/>
                <a:cs typeface="Times New Roman"/>
              </a:rPr>
              <a:t>be marked with </a:t>
            </a:r>
            <a:r>
              <a:rPr sz="2400" spc="-15" dirty="0">
                <a:latin typeface="Times New Roman"/>
                <a:cs typeface="Times New Roman"/>
              </a:rPr>
              <a:t>or  </a:t>
            </a:r>
            <a:r>
              <a:rPr sz="2400" spc="-5" dirty="0">
                <a:latin typeface="Times New Roman"/>
                <a:cs typeface="Times New Roman"/>
              </a:rPr>
              <a:t>accompanied </a:t>
            </a:r>
            <a:r>
              <a:rPr sz="2400" dirty="0">
                <a:latin typeface="Times New Roman"/>
                <a:cs typeface="Times New Roman"/>
              </a:rPr>
              <a:t>by clear and </a:t>
            </a:r>
            <a:r>
              <a:rPr sz="2400" spc="-5" dirty="0">
                <a:latin typeface="Times New Roman"/>
                <a:cs typeface="Times New Roman"/>
              </a:rPr>
              <a:t>adequate safety warnings </a:t>
            </a:r>
            <a:r>
              <a:rPr sz="2400" dirty="0">
                <a:latin typeface="Times New Roman"/>
                <a:cs typeface="Times New Roman"/>
              </a:rPr>
              <a:t>or  </a:t>
            </a:r>
            <a:r>
              <a:rPr sz="2400" spc="-5" dirty="0">
                <a:latin typeface="Times New Roman"/>
                <a:cs typeface="Times New Roman"/>
              </a:rPr>
              <a:t>instructions,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5" dirty="0">
                <a:latin typeface="Times New Roman"/>
                <a:cs typeface="Times New Roman"/>
              </a:rPr>
              <a:t>requirements respecting the </a:t>
            </a:r>
            <a:r>
              <a:rPr sz="2400" dirty="0">
                <a:latin typeface="Times New Roman"/>
                <a:cs typeface="Times New Roman"/>
              </a:rPr>
              <a:t>form of warning  or	instruc</a:t>
            </a:r>
            <a:r>
              <a:rPr sz="2400" spc="-1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ions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2060" y="235965"/>
            <a:ext cx="51206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7525" marR="5080" indent="-504825">
              <a:lnSpc>
                <a:spcPct val="100000"/>
              </a:lnSpc>
              <a:spcBef>
                <a:spcPts val="100"/>
              </a:spcBef>
              <a:tabLst>
                <a:tab pos="2447925" algn="l"/>
              </a:tabLst>
            </a:pPr>
            <a:r>
              <a:rPr dirty="0"/>
              <a:t>NE</a:t>
            </a:r>
            <a:r>
              <a:rPr spc="10" dirty="0"/>
              <a:t>E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	</a:t>
            </a:r>
            <a:r>
              <a:rPr spc="-5" dirty="0"/>
              <a:t>CONS</a:t>
            </a:r>
            <a:r>
              <a:rPr spc="5" dirty="0"/>
              <a:t>U</a:t>
            </a:r>
            <a:r>
              <a:rPr spc="-5" dirty="0"/>
              <a:t>M</a:t>
            </a:r>
            <a:r>
              <a:rPr spc="5" dirty="0"/>
              <a:t>E</a:t>
            </a:r>
            <a:r>
              <a:rPr dirty="0"/>
              <a:t>R  </a:t>
            </a:r>
            <a:r>
              <a:rPr spc="-5" dirty="0"/>
              <a:t>PROTECTION</a:t>
            </a:r>
            <a:r>
              <a:rPr spc="-45" dirty="0"/>
              <a:t> </a:t>
            </a:r>
            <a:r>
              <a:rPr dirty="0"/>
              <a:t>ACT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95653"/>
            <a:ext cx="7890509" cy="3538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63855" indent="-34353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The necessity of adopting </a:t>
            </a:r>
            <a:r>
              <a:rPr sz="2400" spc="-5" dirty="0">
                <a:latin typeface="Times New Roman"/>
                <a:cs typeface="Times New Roman"/>
              </a:rPr>
              <a:t>measures </a:t>
            </a:r>
            <a:r>
              <a:rPr sz="2400" dirty="0">
                <a:latin typeface="Times New Roman"/>
                <a:cs typeface="Times New Roman"/>
              </a:rPr>
              <a:t>to protect the interest of  </a:t>
            </a:r>
            <a:r>
              <a:rPr sz="2400" spc="-5" dirty="0">
                <a:latin typeface="Times New Roman"/>
                <a:cs typeface="Times New Roman"/>
              </a:rPr>
              <a:t>consumers </a:t>
            </a:r>
            <a:r>
              <a:rPr sz="2400" dirty="0">
                <a:latin typeface="Times New Roman"/>
                <a:cs typeface="Times New Roman"/>
              </a:rPr>
              <a:t>arises </a:t>
            </a:r>
            <a:r>
              <a:rPr sz="2400" spc="-5" dirty="0">
                <a:latin typeface="Times New Roman"/>
                <a:cs typeface="Times New Roman"/>
              </a:rPr>
              <a:t>mainly </a:t>
            </a:r>
            <a:r>
              <a:rPr sz="2400" dirty="0">
                <a:latin typeface="Times New Roman"/>
                <a:cs typeface="Times New Roman"/>
              </a:rPr>
              <a:t>due to the </a:t>
            </a:r>
            <a:r>
              <a:rPr sz="2400" spc="-5" dirty="0">
                <a:latin typeface="Times New Roman"/>
                <a:cs typeface="Times New Roman"/>
              </a:rPr>
              <a:t>helpless </a:t>
            </a:r>
            <a:r>
              <a:rPr sz="2400" dirty="0">
                <a:latin typeface="Times New Roman"/>
                <a:cs typeface="Times New Roman"/>
              </a:rPr>
              <a:t>position of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 </a:t>
            </a:r>
            <a:r>
              <a:rPr sz="2400" spc="-5" dirty="0">
                <a:latin typeface="Times New Roman"/>
                <a:cs typeface="Times New Roman"/>
              </a:rPr>
              <a:t>consumers.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dirty="0">
                <a:latin typeface="Times New Roman"/>
                <a:cs typeface="Times New Roman"/>
              </a:rPr>
              <a:t>Social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Responsibility-</a:t>
            </a:r>
            <a:endParaRPr sz="2400">
              <a:latin typeface="Times New Roman"/>
              <a:cs typeface="Times New Roman"/>
            </a:endParaRPr>
          </a:p>
          <a:p>
            <a:pPr marL="355600" marR="5080" indent="381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It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moral </a:t>
            </a:r>
            <a:r>
              <a:rPr sz="2400" dirty="0">
                <a:latin typeface="Times New Roman"/>
                <a:cs typeface="Times New Roman"/>
              </a:rPr>
              <a:t>responsibility of the </a:t>
            </a:r>
            <a:r>
              <a:rPr sz="2400" spc="-5" dirty="0">
                <a:latin typeface="Times New Roman"/>
                <a:cs typeface="Times New Roman"/>
              </a:rPr>
              <a:t>business </a:t>
            </a:r>
            <a:r>
              <a:rPr sz="2400" dirty="0">
                <a:latin typeface="Times New Roman"/>
                <a:cs typeface="Times New Roman"/>
              </a:rPr>
              <a:t>to serve the  interest of </a:t>
            </a:r>
            <a:r>
              <a:rPr sz="2400" spc="-5" dirty="0">
                <a:latin typeface="Times New Roman"/>
                <a:cs typeface="Times New Roman"/>
              </a:rPr>
              <a:t>consumers. </a:t>
            </a:r>
            <a:r>
              <a:rPr sz="2400" dirty="0">
                <a:latin typeface="Times New Roman"/>
                <a:cs typeface="Times New Roman"/>
              </a:rPr>
              <a:t>Keeping in line with this principle, it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  </a:t>
            </a:r>
            <a:r>
              <a:rPr sz="2400" dirty="0">
                <a:latin typeface="Times New Roman"/>
                <a:cs typeface="Times New Roman"/>
              </a:rPr>
              <a:t>the duty of producers and traders to provide right quality and  quantity of goods at </a:t>
            </a:r>
            <a:r>
              <a:rPr sz="2400" spc="-5" dirty="0">
                <a:latin typeface="Times New Roman"/>
                <a:cs typeface="Times New Roman"/>
              </a:rPr>
              <a:t>fair </a:t>
            </a:r>
            <a:r>
              <a:rPr sz="2400" dirty="0">
                <a:latin typeface="Times New Roman"/>
                <a:cs typeface="Times New Roman"/>
              </a:rPr>
              <a:t>prices to the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consumers.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2854"/>
            <a:ext cx="7947025" cy="51473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Increasing</a:t>
            </a:r>
            <a:r>
              <a:rPr sz="2400" b="1" spc="-15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Awareness-</a:t>
            </a:r>
            <a:endParaRPr sz="2400">
              <a:latin typeface="Times New Roman"/>
              <a:cs typeface="Times New Roman"/>
            </a:endParaRPr>
          </a:p>
          <a:p>
            <a:pPr marL="355600" marR="17145" indent="-4445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consumers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5" dirty="0">
                <a:latin typeface="Times New Roman"/>
                <a:cs typeface="Times New Roman"/>
              </a:rPr>
              <a:t>becoming more mature </a:t>
            </a:r>
            <a:r>
              <a:rPr sz="2400" dirty="0">
                <a:latin typeface="Times New Roman"/>
                <a:cs typeface="Times New Roman"/>
              </a:rPr>
              <a:t>and conscious of  their rights against the </a:t>
            </a:r>
            <a:r>
              <a:rPr sz="2400" spc="-5" dirty="0">
                <a:latin typeface="Times New Roman"/>
                <a:cs typeface="Times New Roman"/>
              </a:rPr>
              <a:t>malpractices </a:t>
            </a:r>
            <a:r>
              <a:rPr sz="2400" dirty="0">
                <a:latin typeface="Times New Roman"/>
                <a:cs typeface="Times New Roman"/>
              </a:rPr>
              <a:t>by the </a:t>
            </a:r>
            <a:r>
              <a:rPr sz="2400" spc="-5" dirty="0">
                <a:latin typeface="Times New Roman"/>
                <a:cs typeface="Times New Roman"/>
              </a:rPr>
              <a:t>business. </a:t>
            </a:r>
            <a:r>
              <a:rPr sz="2400" dirty="0">
                <a:latin typeface="Times New Roman"/>
                <a:cs typeface="Times New Roman"/>
              </a:rPr>
              <a:t>There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  </a:t>
            </a:r>
            <a:r>
              <a:rPr sz="2400" spc="-5" dirty="0">
                <a:latin typeface="Times New Roman"/>
                <a:cs typeface="Times New Roman"/>
              </a:rPr>
              <a:t>many consumer organisations </a:t>
            </a:r>
            <a:r>
              <a:rPr sz="2400" dirty="0">
                <a:latin typeface="Times New Roman"/>
                <a:cs typeface="Times New Roman"/>
              </a:rPr>
              <a:t>and associations </a:t>
            </a:r>
            <a:r>
              <a:rPr sz="2400" spc="-5" dirty="0">
                <a:latin typeface="Times New Roman"/>
                <a:cs typeface="Times New Roman"/>
              </a:rPr>
              <a:t>who </a:t>
            </a:r>
            <a:r>
              <a:rPr sz="2400" dirty="0">
                <a:latin typeface="Times New Roman"/>
                <a:cs typeface="Times New Roman"/>
              </a:rPr>
              <a:t>are  </a:t>
            </a:r>
            <a:r>
              <a:rPr sz="2400" spc="-5" dirty="0">
                <a:latin typeface="Times New Roman"/>
                <a:cs typeface="Times New Roman"/>
              </a:rPr>
              <a:t>making </a:t>
            </a:r>
            <a:r>
              <a:rPr sz="2400" spc="-10" dirty="0">
                <a:latin typeface="Times New Roman"/>
                <a:cs typeface="Times New Roman"/>
              </a:rPr>
              <a:t>efforts </a:t>
            </a:r>
            <a:r>
              <a:rPr sz="2400" dirty="0">
                <a:latin typeface="Times New Roman"/>
                <a:cs typeface="Times New Roman"/>
              </a:rPr>
              <a:t>to build </a:t>
            </a:r>
            <a:r>
              <a:rPr sz="2400" spc="-5" dirty="0">
                <a:latin typeface="Times New Roman"/>
                <a:cs typeface="Times New Roman"/>
              </a:rPr>
              <a:t>consumer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awareness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Consumer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Satisfaction-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810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Times New Roman"/>
                <a:cs typeface="Times New Roman"/>
              </a:rPr>
              <a:t>Father of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Nation Mahatma Gandhi had once given a </a:t>
            </a:r>
            <a:r>
              <a:rPr sz="2400" dirty="0">
                <a:latin typeface="Times New Roman"/>
                <a:cs typeface="Times New Roman"/>
              </a:rPr>
              <a:t>call </a:t>
            </a:r>
            <a:r>
              <a:rPr sz="2400" spc="-5" dirty="0">
                <a:latin typeface="Times New Roman"/>
                <a:cs typeface="Times New Roman"/>
              </a:rPr>
              <a:t>to  manufactures and </a:t>
            </a:r>
            <a:r>
              <a:rPr sz="2400" dirty="0">
                <a:latin typeface="Times New Roman"/>
                <a:cs typeface="Times New Roman"/>
              </a:rPr>
              <a:t>traders </a:t>
            </a:r>
            <a:r>
              <a:rPr sz="2400" spc="-5" dirty="0">
                <a:latin typeface="Times New Roman"/>
                <a:cs typeface="Times New Roman"/>
              </a:rPr>
              <a:t>to </a:t>
            </a:r>
            <a:r>
              <a:rPr sz="2400" spc="-15" dirty="0">
                <a:latin typeface="Times New Roman"/>
                <a:cs typeface="Times New Roman"/>
              </a:rPr>
              <a:t>“</a:t>
            </a:r>
            <a:r>
              <a:rPr sz="2400" i="1" spc="-15" dirty="0">
                <a:solidFill>
                  <a:srgbClr val="1F487C"/>
                </a:solidFill>
                <a:latin typeface="Times New Roman"/>
                <a:cs typeface="Times New Roman"/>
              </a:rPr>
              <a:t>treat </a:t>
            </a:r>
            <a:r>
              <a:rPr sz="2400" i="1" dirty="0">
                <a:solidFill>
                  <a:srgbClr val="1F487C"/>
                </a:solidFill>
                <a:latin typeface="Times New Roman"/>
                <a:cs typeface="Times New Roman"/>
              </a:rPr>
              <a:t>your </a:t>
            </a:r>
            <a:r>
              <a:rPr sz="2400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consumers as</a:t>
            </a:r>
            <a:r>
              <a:rPr sz="2400" i="1" spc="1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god</a:t>
            </a:r>
            <a:r>
              <a:rPr sz="2400" i="1" spc="-5" dirty="0">
                <a:latin typeface="Times New Roman"/>
                <a:cs typeface="Times New Roman"/>
              </a:rPr>
              <a:t>”.</a:t>
            </a:r>
            <a:endParaRPr sz="2400">
              <a:latin typeface="Times New Roman"/>
              <a:cs typeface="Times New Roman"/>
            </a:endParaRPr>
          </a:p>
          <a:p>
            <a:pPr marL="355600" marR="292735">
              <a:lnSpc>
                <a:spcPct val="100000"/>
              </a:lnSpc>
            </a:pPr>
            <a:r>
              <a:rPr sz="2400" i="1" spc="-5" dirty="0">
                <a:latin typeface="Times New Roman"/>
                <a:cs typeface="Times New Roman"/>
              </a:rPr>
              <a:t>Consumers’ satisfaction </a:t>
            </a:r>
            <a:r>
              <a:rPr sz="2400" i="1" dirty="0">
                <a:latin typeface="Times New Roman"/>
                <a:cs typeface="Times New Roman"/>
              </a:rPr>
              <a:t>is the key to </a:t>
            </a:r>
            <a:r>
              <a:rPr sz="2400" dirty="0">
                <a:latin typeface="Times New Roman"/>
                <a:cs typeface="Times New Roman"/>
              </a:rPr>
              <a:t>success of business.  Hence, the </a:t>
            </a:r>
            <a:r>
              <a:rPr sz="2400" spc="-5" dirty="0">
                <a:latin typeface="Times New Roman"/>
                <a:cs typeface="Times New Roman"/>
              </a:rPr>
              <a:t>businessmen </a:t>
            </a:r>
            <a:r>
              <a:rPr sz="2400" dirty="0">
                <a:latin typeface="Times New Roman"/>
                <a:cs typeface="Times New Roman"/>
              </a:rPr>
              <a:t>should take every step to serve the  interests of </a:t>
            </a:r>
            <a:r>
              <a:rPr sz="2400" spc="-5" dirty="0">
                <a:latin typeface="Times New Roman"/>
                <a:cs typeface="Times New Roman"/>
              </a:rPr>
              <a:t>consumers </a:t>
            </a:r>
            <a:r>
              <a:rPr sz="2400" dirty="0">
                <a:latin typeface="Times New Roman"/>
                <a:cs typeface="Times New Roman"/>
              </a:rPr>
              <a:t>by providing them quality goods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 services at reasonable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price.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13206"/>
            <a:ext cx="7875270" cy="43427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dirty="0">
                <a:latin typeface="Times New Roman"/>
                <a:cs typeface="Times New Roman"/>
              </a:rPr>
              <a:t>Survival </a:t>
            </a:r>
            <a:r>
              <a:rPr sz="2400" b="1" spc="-5" dirty="0">
                <a:latin typeface="Times New Roman"/>
                <a:cs typeface="Times New Roman"/>
              </a:rPr>
              <a:t>and </a:t>
            </a:r>
            <a:r>
              <a:rPr sz="2400" b="1" spc="-15" dirty="0">
                <a:latin typeface="Times New Roman"/>
                <a:cs typeface="Times New Roman"/>
              </a:rPr>
              <a:t>Growth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Business-</a:t>
            </a:r>
            <a:endParaRPr sz="2400">
              <a:latin typeface="Times New Roman"/>
              <a:cs typeface="Times New Roman"/>
            </a:endParaRPr>
          </a:p>
          <a:p>
            <a:pPr marL="355600" marR="5080" indent="-4445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The business </a:t>
            </a:r>
            <a:r>
              <a:rPr sz="2400" spc="-5" dirty="0">
                <a:latin typeface="Times New Roman"/>
                <a:cs typeface="Times New Roman"/>
              </a:rPr>
              <a:t>has </a:t>
            </a:r>
            <a:r>
              <a:rPr sz="2400" dirty="0">
                <a:latin typeface="Times New Roman"/>
                <a:cs typeface="Times New Roman"/>
              </a:rPr>
              <a:t>to serve </a:t>
            </a:r>
            <a:r>
              <a:rPr sz="2400" spc="-5" dirty="0">
                <a:latin typeface="Times New Roman"/>
                <a:cs typeface="Times New Roman"/>
              </a:rPr>
              <a:t>consumer </a:t>
            </a:r>
            <a:r>
              <a:rPr sz="2400" dirty="0">
                <a:latin typeface="Times New Roman"/>
                <a:cs typeface="Times New Roman"/>
              </a:rPr>
              <a:t>interests for their own  </a:t>
            </a:r>
            <a:r>
              <a:rPr sz="2400" spc="-5" dirty="0">
                <a:latin typeface="Times New Roman"/>
                <a:cs typeface="Times New Roman"/>
              </a:rPr>
              <a:t>survival </a:t>
            </a:r>
            <a:r>
              <a:rPr sz="2400" dirty="0">
                <a:latin typeface="Times New Roman"/>
                <a:cs typeface="Times New Roman"/>
              </a:rPr>
              <a:t>and growth. </a:t>
            </a:r>
            <a:r>
              <a:rPr sz="2400" spc="-5" dirty="0">
                <a:latin typeface="Times New Roman"/>
                <a:cs typeface="Times New Roman"/>
              </a:rPr>
              <a:t>On </a:t>
            </a:r>
            <a:r>
              <a:rPr sz="2400" dirty="0">
                <a:latin typeface="Times New Roman"/>
                <a:cs typeface="Times New Roman"/>
              </a:rPr>
              <a:t>account of globalisation and  increased </a:t>
            </a:r>
            <a:r>
              <a:rPr sz="2400" spc="-5" dirty="0">
                <a:latin typeface="Times New Roman"/>
                <a:cs typeface="Times New Roman"/>
              </a:rPr>
              <a:t>competition, </a:t>
            </a:r>
            <a:r>
              <a:rPr sz="2400" dirty="0">
                <a:latin typeface="Times New Roman"/>
                <a:cs typeface="Times New Roman"/>
              </a:rPr>
              <a:t>any business </a:t>
            </a:r>
            <a:r>
              <a:rPr sz="2400" spc="-5" dirty="0">
                <a:latin typeface="Times New Roman"/>
                <a:cs typeface="Times New Roman"/>
              </a:rPr>
              <a:t>organisation </a:t>
            </a:r>
            <a:r>
              <a:rPr sz="2400" dirty="0">
                <a:latin typeface="Times New Roman"/>
                <a:cs typeface="Times New Roman"/>
              </a:rPr>
              <a:t>which  indulges in </a:t>
            </a:r>
            <a:r>
              <a:rPr sz="2400" spc="-5" dirty="0">
                <a:latin typeface="Times New Roman"/>
                <a:cs typeface="Times New Roman"/>
              </a:rPr>
              <a:t>malpractices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5" dirty="0">
                <a:latin typeface="Times New Roman"/>
                <a:cs typeface="Times New Roman"/>
              </a:rPr>
              <a:t>fails </a:t>
            </a:r>
            <a:r>
              <a:rPr sz="2400" dirty="0">
                <a:latin typeface="Times New Roman"/>
                <a:cs typeface="Times New Roman"/>
              </a:rPr>
              <a:t>to provide </a:t>
            </a:r>
            <a:r>
              <a:rPr sz="2400" spc="-5" dirty="0">
                <a:latin typeface="Times New Roman"/>
                <a:cs typeface="Times New Roman"/>
              </a:rPr>
              <a:t>improved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services  to their </a:t>
            </a:r>
            <a:r>
              <a:rPr sz="2400" spc="-5" dirty="0">
                <a:latin typeface="Times New Roman"/>
                <a:cs typeface="Times New Roman"/>
              </a:rPr>
              <a:t>ultimate consumer </a:t>
            </a:r>
            <a:r>
              <a:rPr sz="2400" dirty="0">
                <a:latin typeface="Times New Roman"/>
                <a:cs typeface="Times New Roman"/>
              </a:rPr>
              <a:t>shall find it </a:t>
            </a:r>
            <a:r>
              <a:rPr sz="2400" spc="-10" dirty="0">
                <a:latin typeface="Times New Roman"/>
                <a:cs typeface="Times New Roman"/>
              </a:rPr>
              <a:t>difficult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continue.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dirty="0">
                <a:latin typeface="Times New Roman"/>
                <a:cs typeface="Times New Roman"/>
              </a:rPr>
              <a:t>Principle of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Trusteeship-</a:t>
            </a:r>
            <a:endParaRPr sz="2400">
              <a:latin typeface="Times New Roman"/>
              <a:cs typeface="Times New Roman"/>
            </a:endParaRPr>
          </a:p>
          <a:p>
            <a:pPr marL="355600" marR="128270" indent="381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Times New Roman"/>
                <a:cs typeface="Times New Roman"/>
              </a:rPr>
              <a:t>Resources </a:t>
            </a:r>
            <a:r>
              <a:rPr sz="2400" dirty="0">
                <a:latin typeface="Times New Roman"/>
                <a:cs typeface="Times New Roman"/>
              </a:rPr>
              <a:t>are supplied by the </a:t>
            </a:r>
            <a:r>
              <a:rPr sz="2400" spc="-20" dirty="0">
                <a:latin typeface="Times New Roman"/>
                <a:cs typeface="Times New Roman"/>
              </a:rPr>
              <a:t>society. </a:t>
            </a:r>
            <a:r>
              <a:rPr sz="2400" dirty="0">
                <a:latin typeface="Times New Roman"/>
                <a:cs typeface="Times New Roman"/>
              </a:rPr>
              <a:t>They are </a:t>
            </a:r>
            <a:r>
              <a:rPr sz="2400" spc="-5" dirty="0">
                <a:latin typeface="Times New Roman"/>
                <a:cs typeface="Times New Roman"/>
              </a:rPr>
              <a:t>merely </a:t>
            </a:r>
            <a:r>
              <a:rPr sz="2400" dirty="0">
                <a:latin typeface="Times New Roman"/>
                <a:cs typeface="Times New Roman"/>
              </a:rPr>
              <a:t>the  trustees of the resources and, therefore, they should </a:t>
            </a:r>
            <a:r>
              <a:rPr sz="2400" spc="-5" dirty="0">
                <a:latin typeface="Times New Roman"/>
                <a:cs typeface="Times New Roman"/>
              </a:rPr>
              <a:t>use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such  resources </a:t>
            </a:r>
            <a:r>
              <a:rPr sz="2400" spc="-5" dirty="0">
                <a:latin typeface="Times New Roman"/>
                <a:cs typeface="Times New Roman"/>
              </a:rPr>
              <a:t>effectively for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benefit </a:t>
            </a:r>
            <a:r>
              <a:rPr sz="2400" dirty="0">
                <a:latin typeface="Times New Roman"/>
                <a:cs typeface="Times New Roman"/>
              </a:rPr>
              <a:t>of the </a:t>
            </a:r>
            <a:r>
              <a:rPr sz="2400" spc="-20" dirty="0">
                <a:latin typeface="Times New Roman"/>
                <a:cs typeface="Times New Roman"/>
              </a:rPr>
              <a:t>society, </a:t>
            </a:r>
            <a:r>
              <a:rPr sz="2400" spc="-5" dirty="0">
                <a:latin typeface="Times New Roman"/>
                <a:cs typeface="Times New Roman"/>
              </a:rPr>
              <a:t>which  </a:t>
            </a:r>
            <a:r>
              <a:rPr sz="2400" dirty="0">
                <a:latin typeface="Times New Roman"/>
                <a:cs typeface="Times New Roman"/>
              </a:rPr>
              <a:t>includes the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consumers.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0997" y="510285"/>
            <a:ext cx="5378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08275" algn="l"/>
              </a:tabLst>
            </a:pPr>
            <a:r>
              <a:rPr spc="-5" dirty="0"/>
              <a:t>RIGH</a:t>
            </a:r>
            <a:r>
              <a:rPr spc="5" dirty="0"/>
              <a:t>T</a:t>
            </a:r>
            <a:r>
              <a:rPr dirty="0"/>
              <a:t>S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	</a:t>
            </a:r>
            <a:r>
              <a:rPr spc="-5" dirty="0"/>
              <a:t>CONSUMER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83067"/>
            <a:ext cx="4063365" cy="3538854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Right to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Safety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Right to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Information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Right to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Choice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Right to be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Heard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Right to Seek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Redressal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Right to </a:t>
            </a:r>
            <a:r>
              <a:rPr sz="2400" spc="-5" dirty="0">
                <a:latin typeface="Times New Roman"/>
                <a:cs typeface="Times New Roman"/>
              </a:rPr>
              <a:t>Consumer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Education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Right to Basic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Needs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Right to Healthy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Environment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19800" y="1447800"/>
            <a:ext cx="3124200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3958"/>
            <a:ext cx="8008620" cy="4891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9695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Right </a:t>
            </a:r>
            <a:r>
              <a:rPr sz="2400" b="1" dirty="0">
                <a:latin typeface="Times New Roman"/>
                <a:cs typeface="Times New Roman"/>
              </a:rPr>
              <a:t>to Safety: </a:t>
            </a:r>
            <a:r>
              <a:rPr sz="2400" spc="-90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be protected against the </a:t>
            </a:r>
            <a:r>
              <a:rPr sz="2400" spc="-5" dirty="0">
                <a:latin typeface="Times New Roman"/>
                <a:cs typeface="Times New Roman"/>
              </a:rPr>
              <a:t>marketing </a:t>
            </a:r>
            <a:r>
              <a:rPr sz="2400" dirty="0">
                <a:latin typeface="Times New Roman"/>
                <a:cs typeface="Times New Roman"/>
              </a:rPr>
              <a:t>of  goods or the provision of services that are hazardous to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health  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life.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5080" indent="-343535">
              <a:lnSpc>
                <a:spcPts val="259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Right </a:t>
            </a:r>
            <a:r>
              <a:rPr sz="2400" b="1" dirty="0">
                <a:latin typeface="Times New Roman"/>
                <a:cs typeface="Times New Roman"/>
              </a:rPr>
              <a:t>to Information: </a:t>
            </a:r>
            <a:r>
              <a:rPr sz="2400" spc="-85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be protected against dishonest or  </a:t>
            </a:r>
            <a:r>
              <a:rPr sz="2400" spc="-5" dirty="0">
                <a:latin typeface="Times New Roman"/>
                <a:cs typeface="Times New Roman"/>
              </a:rPr>
              <a:t>misleading </a:t>
            </a:r>
            <a:r>
              <a:rPr sz="2400" dirty="0">
                <a:latin typeface="Times New Roman"/>
                <a:cs typeface="Times New Roman"/>
              </a:rPr>
              <a:t>advertising or labeling and the right to be given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 </a:t>
            </a:r>
            <a:r>
              <a:rPr sz="2400" spc="-5" dirty="0">
                <a:latin typeface="Times New Roman"/>
                <a:cs typeface="Times New Roman"/>
              </a:rPr>
              <a:t>facts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information </a:t>
            </a:r>
            <a:r>
              <a:rPr sz="2400" dirty="0">
                <a:latin typeface="Times New Roman"/>
                <a:cs typeface="Times New Roman"/>
              </a:rPr>
              <a:t>needed to </a:t>
            </a:r>
            <a:r>
              <a:rPr sz="2400" spc="-5" dirty="0">
                <a:latin typeface="Times New Roman"/>
                <a:cs typeface="Times New Roman"/>
              </a:rPr>
              <a:t>make </a:t>
            </a:r>
            <a:r>
              <a:rPr sz="2400" dirty="0">
                <a:latin typeface="Times New Roman"/>
                <a:cs typeface="Times New Roman"/>
              </a:rPr>
              <a:t>an </a:t>
            </a:r>
            <a:r>
              <a:rPr sz="2400" spc="-5" dirty="0">
                <a:latin typeface="Times New Roman"/>
                <a:cs typeface="Times New Roman"/>
              </a:rPr>
              <a:t>informed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choice.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355600" marR="459740" indent="-343535">
              <a:lnSpc>
                <a:spcPts val="259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Right </a:t>
            </a:r>
            <a:r>
              <a:rPr sz="2400" b="1" dirty="0">
                <a:latin typeface="Times New Roman"/>
                <a:cs typeface="Times New Roman"/>
              </a:rPr>
              <a:t>to </a:t>
            </a:r>
            <a:r>
              <a:rPr sz="2400" b="1" spc="-5" dirty="0">
                <a:latin typeface="Times New Roman"/>
                <a:cs typeface="Times New Roman"/>
              </a:rPr>
              <a:t>Choice: </a:t>
            </a:r>
            <a:r>
              <a:rPr sz="2400" spc="-90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choose products at </a:t>
            </a:r>
            <a:r>
              <a:rPr sz="2400" spc="-5" dirty="0">
                <a:latin typeface="Times New Roman"/>
                <a:cs typeface="Times New Roman"/>
              </a:rPr>
              <a:t>competitive </a:t>
            </a:r>
            <a:r>
              <a:rPr sz="2400" dirty="0">
                <a:latin typeface="Times New Roman"/>
                <a:cs typeface="Times New Roman"/>
              </a:rPr>
              <a:t>prices  </a:t>
            </a:r>
            <a:r>
              <a:rPr sz="2400" spc="-5" dirty="0">
                <a:latin typeface="Times New Roman"/>
                <a:cs typeface="Times New Roman"/>
              </a:rPr>
              <a:t>with </a:t>
            </a:r>
            <a:r>
              <a:rPr sz="2400" dirty="0">
                <a:latin typeface="Times New Roman"/>
                <a:cs typeface="Times New Roman"/>
              </a:rPr>
              <a:t>an assurance of satisfactory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quality.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355600" marR="27305" indent="-343535">
              <a:lnSpc>
                <a:spcPts val="259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Right </a:t>
            </a:r>
            <a:r>
              <a:rPr sz="2400" b="1" dirty="0">
                <a:latin typeface="Times New Roman"/>
                <a:cs typeface="Times New Roman"/>
              </a:rPr>
              <a:t>to </a:t>
            </a:r>
            <a:r>
              <a:rPr sz="2400" b="1" spc="-10" dirty="0">
                <a:latin typeface="Times New Roman"/>
                <a:cs typeface="Times New Roman"/>
              </a:rPr>
              <a:t>representation: </a:t>
            </a:r>
            <a:r>
              <a:rPr sz="2400" spc="-85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express </a:t>
            </a:r>
            <a:r>
              <a:rPr sz="2400" spc="-5" dirty="0">
                <a:latin typeface="Times New Roman"/>
                <a:cs typeface="Times New Roman"/>
              </a:rPr>
              <a:t>consumer </a:t>
            </a:r>
            <a:r>
              <a:rPr sz="2400" dirty="0">
                <a:latin typeface="Times New Roman"/>
                <a:cs typeface="Times New Roman"/>
              </a:rPr>
              <a:t>interests in the  </a:t>
            </a:r>
            <a:r>
              <a:rPr sz="2400" spc="-5" dirty="0">
                <a:latin typeface="Times New Roman"/>
                <a:cs typeface="Times New Roman"/>
              </a:rPr>
              <a:t>making </a:t>
            </a:r>
            <a:r>
              <a:rPr sz="2400" dirty="0">
                <a:latin typeface="Times New Roman"/>
                <a:cs typeface="Times New Roman"/>
              </a:rPr>
              <a:t>and execution of </a:t>
            </a:r>
            <a:r>
              <a:rPr sz="2400" spc="-5" dirty="0">
                <a:latin typeface="Times New Roman"/>
                <a:cs typeface="Times New Roman"/>
              </a:rPr>
              <a:t>government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policies.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1521" y="586485"/>
            <a:ext cx="5683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25340" algn="l"/>
              </a:tabLst>
            </a:pPr>
            <a:r>
              <a:rPr spc="-5" dirty="0"/>
              <a:t>INTRODUCT</a:t>
            </a:r>
            <a:r>
              <a:rPr spc="5" dirty="0"/>
              <a:t>I</a:t>
            </a:r>
            <a:r>
              <a:rPr spc="-5" dirty="0"/>
              <a:t>O</a:t>
            </a:r>
            <a:r>
              <a:rPr dirty="0"/>
              <a:t>N</a:t>
            </a:r>
            <a:r>
              <a:rPr spc="-30" dirty="0"/>
              <a:t> </a:t>
            </a:r>
            <a:r>
              <a:rPr spc="-5" dirty="0"/>
              <a:t>O</a:t>
            </a:r>
            <a:r>
              <a:rPr dirty="0"/>
              <a:t>F	</a:t>
            </a:r>
            <a:r>
              <a:rPr spc="-5" dirty="0"/>
              <a:t>LAW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27986"/>
            <a:ext cx="8074659" cy="192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32434" algn="l"/>
              </a:tabLst>
            </a:pPr>
            <a:r>
              <a:rPr dirty="0"/>
              <a:t>	</a:t>
            </a:r>
            <a:r>
              <a:rPr sz="2400" spc="-65" dirty="0">
                <a:latin typeface="Times New Roman"/>
                <a:cs typeface="Times New Roman"/>
              </a:rPr>
              <a:t>LAW </a:t>
            </a:r>
            <a:r>
              <a:rPr sz="2400" spc="-5" dirty="0">
                <a:latin typeface="Times New Roman"/>
                <a:cs typeface="Times New Roman"/>
              </a:rPr>
              <a:t>means </a:t>
            </a:r>
            <a:r>
              <a:rPr sz="2400" dirty="0">
                <a:latin typeface="Times New Roman"/>
                <a:cs typeface="Times New Roman"/>
              </a:rPr>
              <a:t>rule </a:t>
            </a:r>
            <a:r>
              <a:rPr sz="2400" spc="-5" dirty="0">
                <a:latin typeface="Times New Roman"/>
                <a:cs typeface="Times New Roman"/>
              </a:rPr>
              <a:t>made </a:t>
            </a:r>
            <a:r>
              <a:rPr sz="2400" dirty="0">
                <a:latin typeface="Times New Roman"/>
                <a:cs typeface="Times New Roman"/>
              </a:rPr>
              <a:t>by </a:t>
            </a:r>
            <a:r>
              <a:rPr sz="2400" spc="-5" dirty="0">
                <a:latin typeface="Times New Roman"/>
                <a:cs typeface="Times New Roman"/>
              </a:rPr>
              <a:t>the authority </a:t>
            </a:r>
            <a:r>
              <a:rPr sz="2400" dirty="0">
                <a:latin typeface="Times New Roman"/>
                <a:cs typeface="Times New Roman"/>
              </a:rPr>
              <a:t>for the proper  </a:t>
            </a:r>
            <a:r>
              <a:rPr sz="2400" spc="-5" dirty="0">
                <a:latin typeface="Times New Roman"/>
                <a:cs typeface="Times New Roman"/>
              </a:rPr>
              <a:t>regulation </a:t>
            </a:r>
            <a:r>
              <a:rPr sz="2400" spc="-10" dirty="0">
                <a:latin typeface="Times New Roman"/>
                <a:cs typeface="Times New Roman"/>
              </a:rPr>
              <a:t>of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community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5" dirty="0">
                <a:latin typeface="Times New Roman"/>
                <a:cs typeface="Times New Roman"/>
              </a:rPr>
              <a:t>society </a:t>
            </a:r>
            <a:r>
              <a:rPr sz="2400" dirty="0">
                <a:latin typeface="Times New Roman"/>
                <a:cs typeface="Times New Roman"/>
              </a:rPr>
              <a:t>or for </a:t>
            </a:r>
            <a:r>
              <a:rPr sz="2400" spc="-5" dirty="0">
                <a:latin typeface="Times New Roman"/>
                <a:cs typeface="Times New Roman"/>
              </a:rPr>
              <a:t>correct conduct </a:t>
            </a:r>
            <a:r>
              <a:rPr sz="2400" spc="5" dirty="0">
                <a:latin typeface="Times New Roman"/>
                <a:cs typeface="Times New Roman"/>
              </a:rPr>
              <a:t>in  </a:t>
            </a:r>
            <a:r>
              <a:rPr sz="2400" dirty="0">
                <a:latin typeface="Times New Roman"/>
                <a:cs typeface="Times New Roman"/>
              </a:rPr>
              <a:t>life. Law is </a:t>
            </a:r>
            <a:r>
              <a:rPr sz="2400" spc="-10" dirty="0">
                <a:latin typeface="Times New Roman"/>
                <a:cs typeface="Times New Roman"/>
              </a:rPr>
              <a:t>different </a:t>
            </a:r>
            <a:r>
              <a:rPr sz="2400" dirty="0">
                <a:latin typeface="Times New Roman"/>
                <a:cs typeface="Times New Roman"/>
              </a:rPr>
              <a:t>from an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ACT.</a:t>
            </a:r>
            <a:endParaRPr sz="2400">
              <a:latin typeface="Times New Roman"/>
              <a:cs typeface="Times New Roman"/>
            </a:endParaRPr>
          </a:p>
          <a:p>
            <a:pPr marL="355600" indent="-343535" algn="just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Act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Parliament,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statute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(commonly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called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law)</a:t>
            </a:r>
            <a:endParaRPr sz="24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enacted as primary legislation </a:t>
            </a:r>
            <a:r>
              <a:rPr sz="2400" dirty="0">
                <a:latin typeface="Times New Roman"/>
                <a:cs typeface="Times New Roman"/>
              </a:rPr>
              <a:t>by a </a:t>
            </a:r>
            <a:r>
              <a:rPr sz="2400" spc="-5" dirty="0">
                <a:latin typeface="Times New Roman"/>
                <a:cs typeface="Times New Roman"/>
              </a:rPr>
              <a:t>national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sub-national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08697" y="3830192"/>
            <a:ext cx="15005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4425" algn="l"/>
              </a:tabLst>
            </a:pPr>
            <a:r>
              <a:rPr sz="2400" spc="-5" dirty="0">
                <a:latin typeface="Times New Roman"/>
                <a:cs typeface="Times New Roman"/>
              </a:rPr>
              <a:t>which	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830192"/>
            <a:ext cx="624078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>
              <a:lnSpc>
                <a:spcPct val="100000"/>
              </a:lnSpc>
              <a:spcBef>
                <a:spcPts val="100"/>
              </a:spcBef>
              <a:tabLst>
                <a:tab pos="1910080" algn="l"/>
                <a:tab pos="2454275" algn="l"/>
                <a:tab pos="3089910" algn="l"/>
                <a:tab pos="3658235" algn="l"/>
                <a:tab pos="4208780" algn="l"/>
                <a:tab pos="4993640" algn="l"/>
              </a:tabLst>
            </a:pPr>
            <a:r>
              <a:rPr sz="2400" dirty="0">
                <a:latin typeface="Times New Roman"/>
                <a:cs typeface="Times New Roman"/>
              </a:rPr>
              <a:t>parl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</a:t>
            </a:r>
            <a:r>
              <a:rPr sz="24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.	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	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spc="-15" dirty="0">
                <a:latin typeface="Times New Roman"/>
                <a:cs typeface="Times New Roman"/>
              </a:rPr>
              <a:t>e</a:t>
            </a:r>
            <a:r>
              <a:rPr sz="2400" spc="-5" dirty="0">
                <a:latin typeface="Times New Roman"/>
                <a:cs typeface="Times New Roman"/>
              </a:rPr>
              <a:t>ts</a:t>
            </a:r>
            <a:r>
              <a:rPr sz="2400" dirty="0">
                <a:latin typeface="Times New Roman"/>
                <a:cs typeface="Times New Roman"/>
              </a:rPr>
              <a:t>	out	the	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ain	objec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0" dirty="0">
                <a:latin typeface="Times New Roman"/>
                <a:cs typeface="Times New Roman"/>
              </a:rPr>
              <a:t>v</a:t>
            </a:r>
            <a:r>
              <a:rPr sz="2400" spc="-5" dirty="0">
                <a:latin typeface="Times New Roman"/>
                <a:cs typeface="Times New Roman"/>
              </a:rPr>
              <a:t>es  legislation </a:t>
            </a:r>
            <a:r>
              <a:rPr sz="2400" dirty="0">
                <a:latin typeface="Times New Roman"/>
                <a:cs typeface="Times New Roman"/>
              </a:rPr>
              <a:t>intended to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achieve.</a:t>
            </a:r>
            <a:endParaRPr sz="2400">
              <a:latin typeface="Times New Roman"/>
              <a:cs typeface="Times New Roman"/>
            </a:endParaRPr>
          </a:p>
          <a:p>
            <a:pPr marL="431800" indent="-419734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31800" algn="l"/>
                <a:tab pos="432434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Eg</a:t>
            </a:r>
            <a:r>
              <a:rPr sz="2400" spc="-5" dirty="0">
                <a:latin typeface="Times New Roman"/>
                <a:cs typeface="Times New Roman"/>
              </a:rPr>
              <a:t>; </a:t>
            </a:r>
            <a:r>
              <a:rPr sz="2400" dirty="0">
                <a:latin typeface="Times New Roman"/>
                <a:cs typeface="Times New Roman"/>
              </a:rPr>
              <a:t>contract act, </a:t>
            </a:r>
            <a:r>
              <a:rPr sz="2400" spc="-5" dirty="0">
                <a:latin typeface="Times New Roman"/>
                <a:cs typeface="Times New Roman"/>
              </a:rPr>
              <a:t>consumer </a:t>
            </a:r>
            <a:r>
              <a:rPr sz="2400" dirty="0">
                <a:latin typeface="Times New Roman"/>
                <a:cs typeface="Times New Roman"/>
              </a:rPr>
              <a:t>protection act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etc.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18717"/>
            <a:ext cx="7825740" cy="4854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1340" marR="5080" indent="-4121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561340" algn="l"/>
                <a:tab pos="56197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Right </a:t>
            </a:r>
            <a:r>
              <a:rPr sz="2400" b="1" dirty="0">
                <a:latin typeface="Times New Roman"/>
                <a:cs typeface="Times New Roman"/>
              </a:rPr>
              <a:t>to </a:t>
            </a:r>
            <a:r>
              <a:rPr sz="2400" b="1" spc="-5" dirty="0">
                <a:latin typeface="Times New Roman"/>
                <a:cs typeface="Times New Roman"/>
              </a:rPr>
              <a:t>Seek </a:t>
            </a:r>
            <a:r>
              <a:rPr sz="2400" b="1" spc="-10" dirty="0">
                <a:latin typeface="Times New Roman"/>
                <a:cs typeface="Times New Roman"/>
              </a:rPr>
              <a:t>Redress: </a:t>
            </a:r>
            <a:r>
              <a:rPr sz="2400" spc="-85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be </a:t>
            </a:r>
            <a:r>
              <a:rPr sz="2400" spc="-5" dirty="0">
                <a:latin typeface="Times New Roman"/>
                <a:cs typeface="Times New Roman"/>
              </a:rPr>
              <a:t>compensated for  misrepresentation, </a:t>
            </a:r>
            <a:r>
              <a:rPr sz="2400" dirty="0">
                <a:latin typeface="Times New Roman"/>
                <a:cs typeface="Times New Roman"/>
              </a:rPr>
              <a:t>shoddy goods or unsatisfactory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services.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561340" marR="28575" indent="-412115">
              <a:lnSpc>
                <a:spcPct val="100000"/>
              </a:lnSpc>
              <a:buFont typeface="Arial"/>
              <a:buChar char="•"/>
              <a:tabLst>
                <a:tab pos="561340" algn="l"/>
                <a:tab pos="56197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Right </a:t>
            </a:r>
            <a:r>
              <a:rPr sz="2400" b="1" dirty="0">
                <a:latin typeface="Times New Roman"/>
                <a:cs typeface="Times New Roman"/>
              </a:rPr>
              <a:t>to </a:t>
            </a:r>
            <a:r>
              <a:rPr sz="2400" b="1" spc="-5" dirty="0">
                <a:latin typeface="Times New Roman"/>
                <a:cs typeface="Times New Roman"/>
              </a:rPr>
              <a:t>Consumer Education: </a:t>
            </a:r>
            <a:r>
              <a:rPr sz="2400" spc="-90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acquire the </a:t>
            </a:r>
            <a:r>
              <a:rPr sz="2400" spc="-5" dirty="0">
                <a:latin typeface="Times New Roman"/>
                <a:cs typeface="Times New Roman"/>
              </a:rPr>
              <a:t>knowledge  </a:t>
            </a:r>
            <a:r>
              <a:rPr sz="2400" dirty="0">
                <a:latin typeface="Times New Roman"/>
                <a:cs typeface="Times New Roman"/>
              </a:rPr>
              <a:t>and skills necessary to be an </a:t>
            </a:r>
            <a:r>
              <a:rPr sz="2400" spc="-5" dirty="0">
                <a:latin typeface="Times New Roman"/>
                <a:cs typeface="Times New Roman"/>
              </a:rPr>
              <a:t>informed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customer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marR="21209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Right </a:t>
            </a:r>
            <a:r>
              <a:rPr sz="2400" b="1" dirty="0">
                <a:latin typeface="Times New Roman"/>
                <a:cs typeface="Times New Roman"/>
              </a:rPr>
              <a:t>to Basic </a:t>
            </a:r>
            <a:r>
              <a:rPr sz="2400" b="1" spc="-5" dirty="0">
                <a:latin typeface="Times New Roman"/>
                <a:cs typeface="Times New Roman"/>
              </a:rPr>
              <a:t>Needs: </a:t>
            </a:r>
            <a:r>
              <a:rPr sz="2400" dirty="0">
                <a:latin typeface="Times New Roman"/>
                <a:cs typeface="Times New Roman"/>
              </a:rPr>
              <a:t>which guarantee survival, adequate  food, clothing, </a:t>
            </a:r>
            <a:r>
              <a:rPr sz="2400" spc="-10" dirty="0">
                <a:latin typeface="Times New Roman"/>
                <a:cs typeface="Times New Roman"/>
              </a:rPr>
              <a:t>shelter, </a:t>
            </a:r>
            <a:r>
              <a:rPr sz="2400" dirty="0">
                <a:latin typeface="Times New Roman"/>
                <a:cs typeface="Times New Roman"/>
              </a:rPr>
              <a:t>health care, education and</a:t>
            </a:r>
            <a:r>
              <a:rPr sz="2400" spc="-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sanitation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132715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Right </a:t>
            </a:r>
            <a:r>
              <a:rPr sz="2400" b="1" dirty="0">
                <a:latin typeface="Times New Roman"/>
                <a:cs typeface="Times New Roman"/>
              </a:rPr>
              <a:t>to health </a:t>
            </a:r>
            <a:r>
              <a:rPr sz="2400" b="1" spc="-5" dirty="0">
                <a:latin typeface="Times New Roman"/>
                <a:cs typeface="Times New Roman"/>
              </a:rPr>
              <a:t>environment: </a:t>
            </a:r>
            <a:r>
              <a:rPr sz="2400" spc="-90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live and </a:t>
            </a:r>
            <a:r>
              <a:rPr sz="2400" spc="-5" dirty="0">
                <a:latin typeface="Times New Roman"/>
                <a:cs typeface="Times New Roman"/>
              </a:rPr>
              <a:t>work </a:t>
            </a:r>
            <a:r>
              <a:rPr sz="2400" dirty="0">
                <a:latin typeface="Times New Roman"/>
                <a:cs typeface="Times New Roman"/>
              </a:rPr>
              <a:t>in an  </a:t>
            </a:r>
            <a:r>
              <a:rPr sz="2400" spc="-5" dirty="0">
                <a:latin typeface="Times New Roman"/>
                <a:cs typeface="Times New Roman"/>
              </a:rPr>
              <a:t>environment </a:t>
            </a:r>
            <a:r>
              <a:rPr sz="2400" dirty="0">
                <a:latin typeface="Times New Roman"/>
                <a:cs typeface="Times New Roman"/>
              </a:rPr>
              <a:t>which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neither threatening nor dangerous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 which </a:t>
            </a:r>
            <a:r>
              <a:rPr sz="2400" spc="-5" dirty="0">
                <a:latin typeface="Times New Roman"/>
                <a:cs typeface="Times New Roman"/>
              </a:rPr>
              <a:t>permits </a:t>
            </a:r>
            <a:r>
              <a:rPr sz="2400" dirty="0">
                <a:latin typeface="Times New Roman"/>
                <a:cs typeface="Times New Roman"/>
              </a:rPr>
              <a:t>a life of dignity and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well-being.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7033" y="395985"/>
            <a:ext cx="632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CONSUMER</a:t>
            </a:r>
            <a:r>
              <a:rPr spc="-90" dirty="0"/>
              <a:t> </a:t>
            </a:r>
            <a:r>
              <a:rPr spc="-5" dirty="0"/>
              <a:t>REPONSBILITY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38758"/>
            <a:ext cx="8043545" cy="5074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4135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Consumer must exercise his </a:t>
            </a:r>
            <a:r>
              <a:rPr sz="2400" b="1" dirty="0">
                <a:latin typeface="Times New Roman"/>
                <a:cs typeface="Times New Roman"/>
              </a:rPr>
              <a:t>right-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consumer </a:t>
            </a:r>
            <a:r>
              <a:rPr sz="2400" spc="-10" dirty="0">
                <a:latin typeface="Times New Roman"/>
                <a:cs typeface="Times New Roman"/>
              </a:rPr>
              <a:t>must </a:t>
            </a:r>
            <a:r>
              <a:rPr sz="2400" dirty="0">
                <a:latin typeface="Times New Roman"/>
                <a:cs typeface="Times New Roman"/>
              </a:rPr>
              <a:t>select  the product according to his preferences, he </a:t>
            </a:r>
            <a:r>
              <a:rPr sz="2400" spc="-10" dirty="0">
                <a:latin typeface="Times New Roman"/>
                <a:cs typeface="Times New Roman"/>
              </a:rPr>
              <a:t>must </a:t>
            </a:r>
            <a:r>
              <a:rPr sz="2400" dirty="0">
                <a:latin typeface="Times New Roman"/>
                <a:cs typeface="Times New Roman"/>
              </a:rPr>
              <a:t>file a  </a:t>
            </a:r>
            <a:r>
              <a:rPr sz="2400" spc="-5" dirty="0">
                <a:latin typeface="Times New Roman"/>
                <a:cs typeface="Times New Roman"/>
              </a:rPr>
              <a:t>complaint </a:t>
            </a:r>
            <a:r>
              <a:rPr sz="2400" dirty="0">
                <a:latin typeface="Times New Roman"/>
                <a:cs typeface="Times New Roman"/>
              </a:rPr>
              <a:t>if he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not satisfied with the quality of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product.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Cautious </a:t>
            </a:r>
            <a:r>
              <a:rPr sz="2400" b="1" spc="-10" dirty="0">
                <a:latin typeface="Times New Roman"/>
                <a:cs typeface="Times New Roman"/>
              </a:rPr>
              <a:t>Consumer-</a:t>
            </a:r>
            <a:r>
              <a:rPr sz="2400" spc="-1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consumer </a:t>
            </a:r>
            <a:r>
              <a:rPr sz="2400" dirty="0">
                <a:latin typeface="Times New Roman"/>
                <a:cs typeface="Times New Roman"/>
              </a:rPr>
              <a:t>should not blindly believe  on the </a:t>
            </a:r>
            <a:r>
              <a:rPr sz="2400" spc="-5" dirty="0">
                <a:latin typeface="Times New Roman"/>
                <a:cs typeface="Times New Roman"/>
              </a:rPr>
              <a:t>words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20" dirty="0">
                <a:latin typeface="Times New Roman"/>
                <a:cs typeface="Times New Roman"/>
              </a:rPr>
              <a:t>seller. </a:t>
            </a:r>
            <a:r>
              <a:rPr sz="2400" dirty="0">
                <a:latin typeface="Times New Roman"/>
                <a:cs typeface="Times New Roman"/>
              </a:rPr>
              <a:t>He </a:t>
            </a:r>
            <a:r>
              <a:rPr sz="2400" spc="-5" dirty="0">
                <a:latin typeface="Times New Roman"/>
                <a:cs typeface="Times New Roman"/>
              </a:rPr>
              <a:t>must </a:t>
            </a:r>
            <a:r>
              <a:rPr sz="2400" dirty="0">
                <a:latin typeface="Times New Roman"/>
                <a:cs typeface="Times New Roman"/>
              </a:rPr>
              <a:t>insist on getting </a:t>
            </a:r>
            <a:r>
              <a:rPr sz="2400" spc="-5" dirty="0">
                <a:latin typeface="Times New Roman"/>
                <a:cs typeface="Times New Roman"/>
              </a:rPr>
              <a:t>full  information </a:t>
            </a:r>
            <a:r>
              <a:rPr sz="2400" dirty="0">
                <a:latin typeface="Times New Roman"/>
                <a:cs typeface="Times New Roman"/>
              </a:rPr>
              <a:t>on </a:t>
            </a:r>
            <a:r>
              <a:rPr sz="2400" spc="-20" dirty="0">
                <a:latin typeface="Times New Roman"/>
                <a:cs typeface="Times New Roman"/>
              </a:rPr>
              <a:t>quality,quantity,utility,price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etc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18669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Consumer </a:t>
            </a:r>
            <a:r>
              <a:rPr sz="2400" b="1" dirty="0">
                <a:latin typeface="Times New Roman"/>
                <a:cs typeface="Times New Roman"/>
              </a:rPr>
              <a:t>must be quality-conscious-</a:t>
            </a:r>
            <a:r>
              <a:rPr sz="2400" dirty="0">
                <a:latin typeface="Times New Roman"/>
                <a:cs typeface="Times New Roman"/>
              </a:rPr>
              <a:t>According to this,  </a:t>
            </a:r>
            <a:r>
              <a:rPr sz="2400" spc="-5" dirty="0">
                <a:latin typeface="Times New Roman"/>
                <a:cs typeface="Times New Roman"/>
              </a:rPr>
              <a:t>consumer himself stops compromising </a:t>
            </a:r>
            <a:r>
              <a:rPr sz="2400" dirty="0">
                <a:latin typeface="Times New Roman"/>
                <a:cs typeface="Times New Roman"/>
              </a:rPr>
              <a:t>the quality of product.  </a:t>
            </a:r>
            <a:r>
              <a:rPr sz="2400" spc="-5" dirty="0">
                <a:latin typeface="Times New Roman"/>
                <a:cs typeface="Times New Roman"/>
              </a:rPr>
              <a:t>While </a:t>
            </a:r>
            <a:r>
              <a:rPr sz="2400" dirty="0">
                <a:latin typeface="Times New Roman"/>
                <a:cs typeface="Times New Roman"/>
              </a:rPr>
              <a:t>purchasing the goods or services </a:t>
            </a:r>
            <a:r>
              <a:rPr sz="2400" spc="-5" dirty="0">
                <a:latin typeface="Times New Roman"/>
                <a:cs typeface="Times New Roman"/>
              </a:rPr>
              <a:t>consumer </a:t>
            </a:r>
            <a:r>
              <a:rPr sz="2400" spc="-10" dirty="0">
                <a:latin typeface="Times New Roman"/>
                <a:cs typeface="Times New Roman"/>
              </a:rPr>
              <a:t>must </a:t>
            </a:r>
            <a:r>
              <a:rPr sz="2400" dirty="0">
                <a:latin typeface="Times New Roman"/>
                <a:cs typeface="Times New Roman"/>
              </a:rPr>
              <a:t>look  for quality </a:t>
            </a:r>
            <a:r>
              <a:rPr sz="2400" spc="-5" dirty="0">
                <a:latin typeface="Times New Roman"/>
                <a:cs typeface="Times New Roman"/>
              </a:rPr>
              <a:t>marks </a:t>
            </a:r>
            <a:r>
              <a:rPr sz="2400" dirty="0">
                <a:latin typeface="Times New Roman"/>
                <a:cs typeface="Times New Roman"/>
              </a:rPr>
              <a:t>such as </a:t>
            </a:r>
            <a:r>
              <a:rPr sz="2400" spc="-5" dirty="0">
                <a:latin typeface="Times New Roman"/>
                <a:cs typeface="Times New Roman"/>
              </a:rPr>
              <a:t>ISI </a:t>
            </a:r>
            <a:r>
              <a:rPr sz="2400" spc="-15" dirty="0">
                <a:latin typeface="Times New Roman"/>
                <a:cs typeface="Times New Roman"/>
              </a:rPr>
              <a:t>mark,Agmark,ISO,Wool </a:t>
            </a:r>
            <a:r>
              <a:rPr sz="2400" dirty="0">
                <a:latin typeface="Times New Roman"/>
                <a:cs typeface="Times New Roman"/>
              </a:rPr>
              <a:t>Mark  etc.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75917"/>
            <a:ext cx="7961630" cy="309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Insist on cash </a:t>
            </a:r>
            <a:r>
              <a:rPr sz="2400" b="1" dirty="0">
                <a:latin typeface="Times New Roman"/>
                <a:cs typeface="Times New Roman"/>
              </a:rPr>
              <a:t>memo- </a:t>
            </a:r>
            <a:r>
              <a:rPr sz="2400" spc="-90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file a </a:t>
            </a:r>
            <a:r>
              <a:rPr sz="2400" spc="-5" dirty="0">
                <a:latin typeface="Times New Roman"/>
                <a:cs typeface="Times New Roman"/>
              </a:rPr>
              <a:t>complaint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consumer </a:t>
            </a:r>
            <a:r>
              <a:rPr sz="2400" dirty="0">
                <a:latin typeface="Times New Roman"/>
                <a:cs typeface="Times New Roman"/>
              </a:rPr>
              <a:t>needs  the evidence of purchase,and cash </a:t>
            </a:r>
            <a:r>
              <a:rPr sz="2400" spc="-10" dirty="0">
                <a:latin typeface="Times New Roman"/>
                <a:cs typeface="Times New Roman"/>
              </a:rPr>
              <a:t>memo </a:t>
            </a:r>
            <a:r>
              <a:rPr sz="2400" dirty="0">
                <a:latin typeface="Times New Roman"/>
                <a:cs typeface="Times New Roman"/>
              </a:rPr>
              <a:t>is the evidence or  proof that </a:t>
            </a:r>
            <a:r>
              <a:rPr sz="2400" spc="-5" dirty="0">
                <a:latin typeface="Times New Roman"/>
                <a:cs typeface="Times New Roman"/>
              </a:rPr>
              <a:t>consumer has </a:t>
            </a:r>
            <a:r>
              <a:rPr sz="2400" dirty="0">
                <a:latin typeface="Times New Roman"/>
                <a:cs typeface="Times New Roman"/>
              </a:rPr>
              <a:t>paid for the good or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service.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12065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dirty="0">
                <a:latin typeface="Times New Roman"/>
                <a:cs typeface="Times New Roman"/>
              </a:rPr>
              <a:t>Filling complaints for </a:t>
            </a:r>
            <a:r>
              <a:rPr sz="2400" b="1" spc="-5" dirty="0">
                <a:latin typeface="Times New Roman"/>
                <a:cs typeface="Times New Roman"/>
              </a:rPr>
              <a:t>the </a:t>
            </a:r>
            <a:r>
              <a:rPr sz="2400" b="1" spc="-15" dirty="0">
                <a:latin typeface="Times New Roman"/>
                <a:cs typeface="Times New Roman"/>
              </a:rPr>
              <a:t>redressal </a:t>
            </a:r>
            <a:r>
              <a:rPr sz="2400" b="1" dirty="0">
                <a:latin typeface="Times New Roman"/>
                <a:cs typeface="Times New Roman"/>
              </a:rPr>
              <a:t>of </a:t>
            </a:r>
            <a:r>
              <a:rPr sz="2400" b="1" spc="-5" dirty="0">
                <a:latin typeface="Times New Roman"/>
                <a:cs typeface="Times New Roman"/>
              </a:rPr>
              <a:t>genuine </a:t>
            </a:r>
            <a:r>
              <a:rPr sz="2400" b="1" dirty="0">
                <a:latin typeface="Times New Roman"/>
                <a:cs typeface="Times New Roman"/>
              </a:rPr>
              <a:t>grievances- 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consumer </a:t>
            </a:r>
            <a:r>
              <a:rPr sz="2400" spc="-10" dirty="0">
                <a:latin typeface="Times New Roman"/>
                <a:cs typeface="Times New Roman"/>
              </a:rPr>
              <a:t>must </a:t>
            </a:r>
            <a:r>
              <a:rPr sz="2400" dirty="0">
                <a:latin typeface="Times New Roman"/>
                <a:cs typeface="Times New Roman"/>
              </a:rPr>
              <a:t>file a </a:t>
            </a:r>
            <a:r>
              <a:rPr sz="2400" spc="-5" dirty="0">
                <a:latin typeface="Times New Roman"/>
                <a:cs typeface="Times New Roman"/>
              </a:rPr>
              <a:t>complaint </a:t>
            </a:r>
            <a:r>
              <a:rPr sz="2400" dirty="0">
                <a:latin typeface="Times New Roman"/>
                <a:cs typeface="Times New Roman"/>
              </a:rPr>
              <a:t>even for a </a:t>
            </a:r>
            <a:r>
              <a:rPr sz="2400" spc="-5" dirty="0">
                <a:latin typeface="Times New Roman"/>
                <a:cs typeface="Times New Roman"/>
              </a:rPr>
              <a:t>small </a:t>
            </a:r>
            <a:r>
              <a:rPr sz="2400" dirty="0">
                <a:latin typeface="Times New Roman"/>
                <a:cs typeface="Times New Roman"/>
              </a:rPr>
              <a:t>loss.This  awareness </a:t>
            </a:r>
            <a:r>
              <a:rPr sz="2400" spc="-5" dirty="0">
                <a:latin typeface="Times New Roman"/>
                <a:cs typeface="Times New Roman"/>
              </a:rPr>
              <a:t>among consumers will make </a:t>
            </a:r>
            <a:r>
              <a:rPr sz="2400" dirty="0">
                <a:latin typeface="Times New Roman"/>
                <a:cs typeface="Times New Roman"/>
              </a:rPr>
              <a:t>the sellers </a:t>
            </a:r>
            <a:r>
              <a:rPr sz="2400" spc="-5" dirty="0">
                <a:latin typeface="Times New Roman"/>
                <a:cs typeface="Times New Roman"/>
              </a:rPr>
              <a:t>more  </a:t>
            </a:r>
            <a:r>
              <a:rPr sz="2400" dirty="0">
                <a:latin typeface="Times New Roman"/>
                <a:cs typeface="Times New Roman"/>
              </a:rPr>
              <a:t>conscious to supply quality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product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48400" y="4191000"/>
            <a:ext cx="2895600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8682" y="281685"/>
            <a:ext cx="43275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WAYS </a:t>
            </a:r>
            <a:r>
              <a:rPr dirty="0"/>
              <a:t>AND</a:t>
            </a:r>
            <a:r>
              <a:rPr spc="-95" dirty="0"/>
              <a:t> </a:t>
            </a:r>
            <a:r>
              <a:rPr spc="-5" dirty="0"/>
              <a:t>MEANS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62558"/>
            <a:ext cx="7822565" cy="5440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In India </a:t>
            </a:r>
            <a:r>
              <a:rPr sz="2400" spc="-10" dirty="0">
                <a:latin typeface="Times New Roman"/>
                <a:cs typeface="Times New Roman"/>
              </a:rPr>
              <a:t>large </a:t>
            </a:r>
            <a:r>
              <a:rPr sz="2400" dirty="0">
                <a:latin typeface="Times New Roman"/>
                <a:cs typeface="Times New Roman"/>
              </a:rPr>
              <a:t>no. of </a:t>
            </a:r>
            <a:r>
              <a:rPr sz="2400" spc="-5" dirty="0">
                <a:latin typeface="Times New Roman"/>
                <a:cs typeface="Times New Roman"/>
              </a:rPr>
              <a:t>consumers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5" dirty="0">
                <a:latin typeface="Times New Roman"/>
                <a:cs typeface="Times New Roman"/>
              </a:rPr>
              <a:t>illiterate </a:t>
            </a:r>
            <a:r>
              <a:rPr sz="2400" dirty="0">
                <a:latin typeface="Times New Roman"/>
                <a:cs typeface="Times New Roman"/>
              </a:rPr>
              <a:t>and unaware of  their rights. It </a:t>
            </a:r>
            <a:r>
              <a:rPr sz="2400" spc="-5" dirty="0">
                <a:latin typeface="Times New Roman"/>
                <a:cs typeface="Times New Roman"/>
              </a:rPr>
              <a:t>has </a:t>
            </a:r>
            <a:r>
              <a:rPr sz="2400" dirty="0">
                <a:latin typeface="Times New Roman"/>
                <a:cs typeface="Times New Roman"/>
              </a:rPr>
              <a:t>to be a social </a:t>
            </a:r>
            <a:r>
              <a:rPr sz="2400" spc="-5" dirty="0">
                <a:latin typeface="Times New Roman"/>
                <a:cs typeface="Times New Roman"/>
              </a:rPr>
              <a:t>movement </a:t>
            </a:r>
            <a:r>
              <a:rPr sz="2400" dirty="0">
                <a:latin typeface="Times New Roman"/>
                <a:cs typeface="Times New Roman"/>
              </a:rPr>
              <a:t>wherein people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 all </a:t>
            </a:r>
            <a:r>
              <a:rPr sz="2400" spc="-5" dirty="0">
                <a:latin typeface="Times New Roman"/>
                <a:cs typeface="Times New Roman"/>
              </a:rPr>
              <a:t>walks </a:t>
            </a:r>
            <a:r>
              <a:rPr sz="2400" dirty="0">
                <a:latin typeface="Times New Roman"/>
                <a:cs typeface="Times New Roman"/>
              </a:rPr>
              <a:t>of life have to play their role. Following are </a:t>
            </a:r>
            <a:r>
              <a:rPr sz="2400" spc="-5" dirty="0">
                <a:latin typeface="Times New Roman"/>
                <a:cs typeface="Times New Roman"/>
              </a:rPr>
              <a:t>some  ways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means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consumer </a:t>
            </a:r>
            <a:r>
              <a:rPr sz="2400" dirty="0">
                <a:latin typeface="Times New Roman"/>
                <a:cs typeface="Times New Roman"/>
              </a:rPr>
              <a:t>protection followed in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India: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229235" indent="-343535">
              <a:lnSpc>
                <a:spcPct val="993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dirty="0">
                <a:latin typeface="Times New Roman"/>
                <a:cs typeface="Times New Roman"/>
              </a:rPr>
              <a:t>Self Regulation by </a:t>
            </a:r>
            <a:r>
              <a:rPr sz="2400" b="1" spc="-5" dirty="0">
                <a:latin typeface="Times New Roman"/>
                <a:cs typeface="Times New Roman"/>
              </a:rPr>
              <a:t>Business-</a:t>
            </a:r>
            <a:r>
              <a:rPr sz="2400" spc="-5" dirty="0">
                <a:latin typeface="Times New Roman"/>
                <a:cs typeface="Times New Roman"/>
              </a:rPr>
              <a:t>Large </a:t>
            </a:r>
            <a:r>
              <a:rPr sz="2400" dirty="0">
                <a:latin typeface="Times New Roman"/>
                <a:cs typeface="Times New Roman"/>
              </a:rPr>
              <a:t>business </a:t>
            </a:r>
            <a:r>
              <a:rPr sz="2400" spc="-5" dirty="0">
                <a:latin typeface="Times New Roman"/>
                <a:cs typeface="Times New Roman"/>
              </a:rPr>
              <a:t>houses </a:t>
            </a:r>
            <a:r>
              <a:rPr sz="2400" dirty="0">
                <a:latin typeface="Times New Roman"/>
                <a:cs typeface="Times New Roman"/>
              </a:rPr>
              <a:t>have  realised that they can prosper and grow for a long period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 </a:t>
            </a:r>
            <a:r>
              <a:rPr sz="2400" spc="-5" dirty="0">
                <a:latin typeface="Times New Roman"/>
                <a:cs typeface="Times New Roman"/>
              </a:rPr>
              <a:t>time </a:t>
            </a:r>
            <a:r>
              <a:rPr sz="2400" dirty="0">
                <a:latin typeface="Times New Roman"/>
                <a:cs typeface="Times New Roman"/>
              </a:rPr>
              <a:t>only giving due </a:t>
            </a:r>
            <a:r>
              <a:rPr sz="2400" spc="-5" dirty="0">
                <a:latin typeface="Times New Roman"/>
                <a:cs typeface="Times New Roman"/>
              </a:rPr>
              <a:t>importance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15" dirty="0">
                <a:latin typeface="Times New Roman"/>
                <a:cs typeface="Times New Roman"/>
              </a:rPr>
              <a:t>consumer, </a:t>
            </a:r>
            <a:r>
              <a:rPr sz="2400" dirty="0">
                <a:latin typeface="Times New Roman"/>
                <a:cs typeface="Times New Roman"/>
              </a:rPr>
              <a:t>attend the  </a:t>
            </a:r>
            <a:r>
              <a:rPr sz="2400" spc="-5" dirty="0">
                <a:latin typeface="Times New Roman"/>
                <a:cs typeface="Times New Roman"/>
              </a:rPr>
              <a:t>complaints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0" dirty="0">
                <a:latin typeface="Times New Roman"/>
                <a:cs typeface="Times New Roman"/>
              </a:rPr>
              <a:t> consumer.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50">
              <a:latin typeface="Times New Roman"/>
              <a:cs typeface="Times New Roman"/>
            </a:endParaRPr>
          </a:p>
          <a:p>
            <a:pPr marL="355600" marR="33147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dirty="0">
                <a:latin typeface="Times New Roman"/>
                <a:cs typeface="Times New Roman"/>
              </a:rPr>
              <a:t>Government- </a:t>
            </a:r>
            <a:r>
              <a:rPr sz="2400" dirty="0">
                <a:latin typeface="Times New Roman"/>
                <a:cs typeface="Times New Roman"/>
              </a:rPr>
              <a:t>Govt. of India </a:t>
            </a:r>
            <a:r>
              <a:rPr sz="2400" spc="-5" dirty="0">
                <a:latin typeface="Times New Roman"/>
                <a:cs typeface="Times New Roman"/>
              </a:rPr>
              <a:t>has framed </a:t>
            </a:r>
            <a:r>
              <a:rPr sz="2400" dirty="0">
                <a:latin typeface="Times New Roman"/>
                <a:cs typeface="Times New Roman"/>
              </a:rPr>
              <a:t>a set of </a:t>
            </a:r>
            <a:r>
              <a:rPr sz="2400" spc="-5" dirty="0">
                <a:latin typeface="Times New Roman"/>
                <a:cs typeface="Times New Roman"/>
              </a:rPr>
              <a:t>laws </a:t>
            </a:r>
            <a:r>
              <a:rPr sz="2400" dirty="0">
                <a:latin typeface="Times New Roman"/>
                <a:cs typeface="Times New Roman"/>
              </a:rPr>
              <a:t>and  </a:t>
            </a:r>
            <a:r>
              <a:rPr sz="2400" spc="-5" dirty="0">
                <a:latin typeface="Times New Roman"/>
                <a:cs typeface="Times New Roman"/>
              </a:rPr>
              <a:t>legislations </a:t>
            </a:r>
            <a:r>
              <a:rPr sz="2400" dirty="0">
                <a:latin typeface="Times New Roman"/>
                <a:cs typeface="Times New Roman"/>
              </a:rPr>
              <a:t>to protect the interest of </a:t>
            </a:r>
            <a:r>
              <a:rPr sz="2400" spc="-5" dirty="0">
                <a:latin typeface="Times New Roman"/>
                <a:cs typeface="Times New Roman"/>
              </a:rPr>
              <a:t>consumers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10" dirty="0">
                <a:latin typeface="Times New Roman"/>
                <a:cs typeface="Times New Roman"/>
              </a:rPr>
              <a:t>most  </a:t>
            </a:r>
            <a:r>
              <a:rPr sz="2400" spc="-5" dirty="0">
                <a:latin typeface="Times New Roman"/>
                <a:cs typeface="Times New Roman"/>
              </a:rPr>
              <a:t>important </a:t>
            </a:r>
            <a:r>
              <a:rPr sz="2400" dirty="0">
                <a:latin typeface="Times New Roman"/>
                <a:cs typeface="Times New Roman"/>
              </a:rPr>
              <a:t>act </a:t>
            </a:r>
            <a:r>
              <a:rPr sz="2400" spc="-5" dirty="0">
                <a:latin typeface="Times New Roman"/>
                <a:cs typeface="Times New Roman"/>
              </a:rPr>
              <a:t>framed </a:t>
            </a:r>
            <a:r>
              <a:rPr sz="2400" dirty="0">
                <a:latin typeface="Times New Roman"/>
                <a:cs typeface="Times New Roman"/>
              </a:rPr>
              <a:t>by Govt. </a:t>
            </a:r>
            <a:r>
              <a:rPr sz="2400" spc="-5" dirty="0">
                <a:latin typeface="Times New Roman"/>
                <a:cs typeface="Times New Roman"/>
              </a:rPr>
              <a:t>is Consumer </a:t>
            </a:r>
            <a:r>
              <a:rPr sz="2400" dirty="0">
                <a:latin typeface="Times New Roman"/>
                <a:cs typeface="Times New Roman"/>
              </a:rPr>
              <a:t>Protection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Act  </a:t>
            </a:r>
            <a:r>
              <a:rPr sz="2400" dirty="0">
                <a:latin typeface="Times New Roman"/>
                <a:cs typeface="Times New Roman"/>
              </a:rPr>
              <a:t>1986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56005"/>
            <a:ext cx="7872095" cy="470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Business </a:t>
            </a:r>
            <a:r>
              <a:rPr sz="2400" b="1" spc="-15" dirty="0">
                <a:latin typeface="Times New Roman"/>
                <a:cs typeface="Times New Roman"/>
              </a:rPr>
              <a:t>Associations</a:t>
            </a:r>
            <a:r>
              <a:rPr sz="2400" spc="-15" dirty="0">
                <a:latin typeface="Times New Roman"/>
                <a:cs typeface="Times New Roman"/>
              </a:rPr>
              <a:t>-Various </a:t>
            </a:r>
            <a:r>
              <a:rPr sz="2400" spc="-5" dirty="0">
                <a:latin typeface="Times New Roman"/>
                <a:cs typeface="Times New Roman"/>
              </a:rPr>
              <a:t>business </a:t>
            </a:r>
            <a:r>
              <a:rPr sz="2400" dirty="0">
                <a:latin typeface="Times New Roman"/>
                <a:cs typeface="Times New Roman"/>
              </a:rPr>
              <a:t>associations such as  Federation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dirty="0">
                <a:latin typeface="Times New Roman"/>
                <a:cs typeface="Times New Roman"/>
              </a:rPr>
              <a:t>Indian </a:t>
            </a:r>
            <a:r>
              <a:rPr sz="2400" spc="-5" dirty="0">
                <a:latin typeface="Times New Roman"/>
                <a:cs typeface="Times New Roman"/>
              </a:rPr>
              <a:t>Chamber of </a:t>
            </a:r>
            <a:r>
              <a:rPr sz="2400" spc="-10" dirty="0">
                <a:latin typeface="Times New Roman"/>
                <a:cs typeface="Times New Roman"/>
              </a:rPr>
              <a:t>Commerce </a:t>
            </a:r>
            <a:r>
              <a:rPr sz="2400" spc="-5" dirty="0">
                <a:latin typeface="Times New Roman"/>
                <a:cs typeface="Times New Roman"/>
              </a:rPr>
              <a:t>and  Industry(FICCI)and Confederation of Indian  </a:t>
            </a:r>
            <a:r>
              <a:rPr sz="2400" dirty="0">
                <a:latin typeface="Times New Roman"/>
                <a:cs typeface="Times New Roman"/>
              </a:rPr>
              <a:t>Industry(CII)have </a:t>
            </a:r>
            <a:r>
              <a:rPr sz="2400" spc="-5" dirty="0">
                <a:latin typeface="Times New Roman"/>
                <a:cs typeface="Times New Roman"/>
              </a:rPr>
              <a:t>framed </a:t>
            </a:r>
            <a:r>
              <a:rPr sz="2400" dirty="0">
                <a:latin typeface="Times New Roman"/>
                <a:cs typeface="Times New Roman"/>
              </a:rPr>
              <a:t>a set of code of conducts </a:t>
            </a:r>
            <a:r>
              <a:rPr sz="2400" spc="-5" dirty="0">
                <a:latin typeface="Times New Roman"/>
                <a:cs typeface="Times New Roman"/>
              </a:rPr>
              <a:t>which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lay  </a:t>
            </a:r>
            <a:r>
              <a:rPr sz="2400" spc="-5" dirty="0">
                <a:latin typeface="Times New Roman"/>
                <a:cs typeface="Times New Roman"/>
              </a:rPr>
              <a:t>down </a:t>
            </a:r>
            <a:r>
              <a:rPr sz="2400" dirty="0">
                <a:latin typeface="Times New Roman"/>
                <a:cs typeface="Times New Roman"/>
              </a:rPr>
              <a:t>guidelines </a:t>
            </a: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dealing </a:t>
            </a:r>
            <a:r>
              <a:rPr sz="2400" spc="-5" dirty="0">
                <a:latin typeface="Times New Roman"/>
                <a:cs typeface="Times New Roman"/>
              </a:rPr>
              <a:t>with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customers.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1778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Consumer </a:t>
            </a:r>
            <a:r>
              <a:rPr sz="2400" b="1" spc="-20" dirty="0">
                <a:latin typeface="Times New Roman"/>
                <a:cs typeface="Times New Roman"/>
              </a:rPr>
              <a:t>Awareness-</a:t>
            </a:r>
            <a:r>
              <a:rPr sz="2400" spc="-20" dirty="0">
                <a:latin typeface="Times New Roman"/>
                <a:cs typeface="Times New Roman"/>
              </a:rPr>
              <a:t>Consumer </a:t>
            </a:r>
            <a:r>
              <a:rPr sz="2400" spc="-10" dirty="0">
                <a:latin typeface="Times New Roman"/>
                <a:cs typeface="Times New Roman"/>
              </a:rPr>
              <a:t>must </a:t>
            </a:r>
            <a:r>
              <a:rPr sz="2400" dirty="0">
                <a:latin typeface="Times New Roman"/>
                <a:cs typeface="Times New Roman"/>
              </a:rPr>
              <a:t>be well </a:t>
            </a:r>
            <a:r>
              <a:rPr sz="2400" spc="-5" dirty="0">
                <a:latin typeface="Times New Roman"/>
                <a:cs typeface="Times New Roman"/>
              </a:rPr>
              <a:t>aware </a:t>
            </a:r>
            <a:r>
              <a:rPr sz="2400" dirty="0">
                <a:latin typeface="Times New Roman"/>
                <a:cs typeface="Times New Roman"/>
              </a:rPr>
              <a:t>about  his </a:t>
            </a:r>
            <a:r>
              <a:rPr sz="2400" spc="-5" dirty="0">
                <a:latin typeface="Times New Roman"/>
                <a:cs typeface="Times New Roman"/>
              </a:rPr>
              <a:t>rights,responsibilities </a:t>
            </a:r>
            <a:r>
              <a:rPr sz="2400" dirty="0">
                <a:latin typeface="Times New Roman"/>
                <a:cs typeface="Times New Roman"/>
              </a:rPr>
              <a:t>and relief available to him under  </a:t>
            </a:r>
            <a:r>
              <a:rPr sz="2400" spc="-5" dirty="0">
                <a:latin typeface="Times New Roman"/>
                <a:cs typeface="Times New Roman"/>
              </a:rPr>
              <a:t>consumer </a:t>
            </a:r>
            <a:r>
              <a:rPr sz="2400" dirty="0">
                <a:latin typeface="Times New Roman"/>
                <a:cs typeface="Times New Roman"/>
              </a:rPr>
              <a:t>protection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act.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Consumer </a:t>
            </a:r>
            <a:r>
              <a:rPr sz="2400" b="1" dirty="0">
                <a:latin typeface="Times New Roman"/>
                <a:cs typeface="Times New Roman"/>
              </a:rPr>
              <a:t>Organisations-</a:t>
            </a:r>
            <a:r>
              <a:rPr sz="2400" dirty="0">
                <a:latin typeface="Times New Roman"/>
                <a:cs typeface="Times New Roman"/>
              </a:rPr>
              <a:t>It play an important role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educating </a:t>
            </a:r>
            <a:r>
              <a:rPr sz="2400" spc="-5" dirty="0">
                <a:latin typeface="Times New Roman"/>
                <a:cs typeface="Times New Roman"/>
              </a:rPr>
              <a:t>consumers </a:t>
            </a:r>
            <a:r>
              <a:rPr sz="2400" dirty="0">
                <a:latin typeface="Times New Roman"/>
                <a:cs typeface="Times New Roman"/>
              </a:rPr>
              <a:t>regarding their rights,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duties.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1017" y="395985"/>
            <a:ext cx="5063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FILING </a:t>
            </a:r>
            <a:r>
              <a:rPr dirty="0"/>
              <a:t>A</a:t>
            </a:r>
            <a:r>
              <a:rPr spc="-65" dirty="0"/>
              <a:t> </a:t>
            </a:r>
            <a:r>
              <a:rPr spc="-5" dirty="0"/>
              <a:t>COMPLAINT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45231"/>
            <a:ext cx="7912100" cy="4269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2390">
              <a:lnSpc>
                <a:spcPct val="120000"/>
              </a:lnSpc>
              <a:spcBef>
                <a:spcPts val="95"/>
              </a:spcBef>
            </a:pPr>
            <a:r>
              <a:rPr sz="2400" b="1" spc="-5" dirty="0">
                <a:latin typeface="Times New Roman"/>
                <a:cs typeface="Times New Roman"/>
              </a:rPr>
              <a:t>Some </a:t>
            </a:r>
            <a:r>
              <a:rPr sz="2400" b="1" dirty="0">
                <a:latin typeface="Times New Roman"/>
                <a:cs typeface="Times New Roman"/>
              </a:rPr>
              <a:t>Important </a:t>
            </a:r>
            <a:r>
              <a:rPr sz="2400" b="1" spc="-45" dirty="0">
                <a:latin typeface="Times New Roman"/>
                <a:cs typeface="Times New Roman"/>
              </a:rPr>
              <a:t>Terms </a:t>
            </a:r>
            <a:r>
              <a:rPr sz="2400" b="1" spc="-5" dirty="0">
                <a:latin typeface="Times New Roman"/>
                <a:cs typeface="Times New Roman"/>
              </a:rPr>
              <a:t>Defined </a:t>
            </a:r>
            <a:r>
              <a:rPr sz="2400" b="1" dirty="0">
                <a:latin typeface="Times New Roman"/>
                <a:cs typeface="Times New Roman"/>
              </a:rPr>
              <a:t>in </a:t>
            </a:r>
            <a:r>
              <a:rPr sz="2400" b="1" spc="-5" dirty="0">
                <a:latin typeface="Times New Roman"/>
                <a:cs typeface="Times New Roman"/>
              </a:rPr>
              <a:t>Consumer Protection</a:t>
            </a:r>
            <a:r>
              <a:rPr sz="2400" b="1" spc="-20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Act  </a:t>
            </a:r>
            <a:r>
              <a:rPr sz="2400" b="1" dirty="0">
                <a:solidFill>
                  <a:srgbClr val="1F487C"/>
                </a:solidFill>
                <a:latin typeface="Times New Roman"/>
                <a:cs typeface="Times New Roman"/>
              </a:rPr>
              <a:t>Who is a</a:t>
            </a:r>
            <a:r>
              <a:rPr sz="2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F487C"/>
                </a:solidFill>
                <a:latin typeface="Times New Roman"/>
                <a:cs typeface="Times New Roman"/>
              </a:rPr>
              <a:t>consumer?</a:t>
            </a:r>
            <a:endParaRPr sz="240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Times New Roman"/>
                <a:cs typeface="Times New Roman"/>
              </a:rPr>
              <a:t>One who </a:t>
            </a:r>
            <a:r>
              <a:rPr sz="2400" dirty="0">
                <a:latin typeface="Times New Roman"/>
                <a:cs typeface="Times New Roman"/>
              </a:rPr>
              <a:t>buys goods or hire services for </a:t>
            </a:r>
            <a:r>
              <a:rPr sz="2400" spc="-5" dirty="0">
                <a:latin typeface="Times New Roman"/>
                <a:cs typeface="Times New Roman"/>
              </a:rPr>
              <a:t>some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value.</a:t>
            </a:r>
            <a:endParaRPr sz="2400">
              <a:latin typeface="Times New Roman"/>
              <a:cs typeface="Times New Roman"/>
            </a:endParaRPr>
          </a:p>
          <a:p>
            <a:pPr marL="355600" marR="415925" indent="-343535">
              <a:lnSpc>
                <a:spcPct val="100000"/>
              </a:lnSpc>
              <a:spcBef>
                <a:spcPts val="575"/>
              </a:spcBef>
              <a:tabLst>
                <a:tab pos="2872740" algn="l"/>
              </a:tabLst>
            </a:pPr>
            <a:r>
              <a:rPr sz="2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When </a:t>
            </a:r>
            <a:r>
              <a:rPr sz="2400" b="1" dirty="0">
                <a:solidFill>
                  <a:srgbClr val="1F487C"/>
                </a:solidFill>
                <a:latin typeface="Times New Roman"/>
                <a:cs typeface="Times New Roman"/>
              </a:rPr>
              <a:t>or</a:t>
            </a:r>
            <a:r>
              <a:rPr sz="2400" b="1" spc="-2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under</a:t>
            </a:r>
            <a:r>
              <a:rPr sz="2400" b="1" spc="-2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what	</a:t>
            </a:r>
            <a:r>
              <a:rPr sz="2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circumstance the </a:t>
            </a:r>
            <a:r>
              <a:rPr sz="2400" b="1" dirty="0">
                <a:solidFill>
                  <a:srgbClr val="1F487C"/>
                </a:solidFill>
                <a:latin typeface="Times New Roman"/>
                <a:cs typeface="Times New Roman"/>
              </a:rPr>
              <a:t>complaints </a:t>
            </a:r>
            <a:r>
              <a:rPr sz="2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can</a:t>
            </a:r>
            <a:r>
              <a:rPr sz="2400" b="1" spc="-6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be  </a:t>
            </a:r>
            <a:r>
              <a:rPr sz="2400" b="1" dirty="0">
                <a:solidFill>
                  <a:srgbClr val="1F487C"/>
                </a:solidFill>
                <a:latin typeface="Times New Roman"/>
                <a:cs typeface="Times New Roman"/>
              </a:rPr>
              <a:t>filed?</a:t>
            </a:r>
            <a:endParaRPr sz="2400">
              <a:latin typeface="Times New Roman"/>
              <a:cs typeface="Times New Roman"/>
            </a:endParaRPr>
          </a:p>
          <a:p>
            <a:pPr marL="1536700" marR="2444750" indent="-381000">
              <a:lnSpc>
                <a:spcPct val="12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False </a:t>
            </a:r>
            <a:r>
              <a:rPr sz="2400" spc="-5" dirty="0">
                <a:latin typeface="Times New Roman"/>
                <a:cs typeface="Times New Roman"/>
              </a:rPr>
              <a:t>by </a:t>
            </a:r>
            <a:r>
              <a:rPr sz="2400" dirty="0">
                <a:latin typeface="Times New Roman"/>
                <a:cs typeface="Times New Roman"/>
              </a:rPr>
              <a:t>traders and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manufacturers  If goods are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defective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Within what </a:t>
            </a:r>
            <a:r>
              <a:rPr sz="2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period </a:t>
            </a:r>
            <a:r>
              <a:rPr sz="2400" b="1" dirty="0">
                <a:solidFill>
                  <a:srgbClr val="1F487C"/>
                </a:solidFill>
                <a:latin typeface="Times New Roman"/>
                <a:cs typeface="Times New Roman"/>
              </a:rPr>
              <a:t>the complaint </a:t>
            </a:r>
            <a:r>
              <a:rPr sz="2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can be </a:t>
            </a:r>
            <a:r>
              <a:rPr sz="2400" b="1" dirty="0">
                <a:solidFill>
                  <a:srgbClr val="1F487C"/>
                </a:solidFill>
                <a:latin typeface="Times New Roman"/>
                <a:cs typeface="Times New Roman"/>
              </a:rPr>
              <a:t>filed?</a:t>
            </a:r>
            <a:endParaRPr sz="2400">
              <a:latin typeface="Times New Roman"/>
              <a:cs typeface="Times New Roman"/>
            </a:endParaRPr>
          </a:p>
          <a:p>
            <a:pPr marL="355600" marR="5080" indent="184150">
              <a:lnSpc>
                <a:spcPct val="100000"/>
              </a:lnSpc>
              <a:spcBef>
                <a:spcPts val="580"/>
              </a:spcBef>
              <a:tabLst>
                <a:tab pos="2458085" algn="l"/>
              </a:tabLst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complaint	</a:t>
            </a:r>
            <a:r>
              <a:rPr sz="2400" spc="-10" dirty="0">
                <a:latin typeface="Times New Roman"/>
                <a:cs typeface="Times New Roman"/>
              </a:rPr>
              <a:t>must </a:t>
            </a:r>
            <a:r>
              <a:rPr sz="2400" dirty="0">
                <a:latin typeface="Times New Roman"/>
                <a:cs typeface="Times New Roman"/>
              </a:rPr>
              <a:t>be filed within 3 </a:t>
            </a:r>
            <a:r>
              <a:rPr sz="2400" spc="-5" dirty="0">
                <a:latin typeface="Times New Roman"/>
                <a:cs typeface="Times New Roman"/>
              </a:rPr>
              <a:t>months </a:t>
            </a:r>
            <a:r>
              <a:rPr sz="2400" dirty="0">
                <a:latin typeface="Times New Roman"/>
                <a:cs typeface="Times New Roman"/>
              </a:rPr>
              <a:t>of purchase  and if </a:t>
            </a:r>
            <a:r>
              <a:rPr sz="2400" spc="-5" dirty="0">
                <a:latin typeface="Times New Roman"/>
                <a:cs typeface="Times New Roman"/>
              </a:rPr>
              <a:t>some </a:t>
            </a:r>
            <a:r>
              <a:rPr sz="2400" dirty="0">
                <a:latin typeface="Times New Roman"/>
                <a:cs typeface="Times New Roman"/>
              </a:rPr>
              <a:t>testing of </a:t>
            </a:r>
            <a:r>
              <a:rPr sz="2400" spc="-5" dirty="0">
                <a:latin typeface="Times New Roman"/>
                <a:cs typeface="Times New Roman"/>
              </a:rPr>
              <a:t>goods </a:t>
            </a:r>
            <a:r>
              <a:rPr sz="2400" dirty="0">
                <a:latin typeface="Times New Roman"/>
                <a:cs typeface="Times New Roman"/>
              </a:rPr>
              <a:t>is required then </a:t>
            </a:r>
            <a:r>
              <a:rPr sz="2400" spc="-5" dirty="0">
                <a:latin typeface="Times New Roman"/>
                <a:cs typeface="Times New Roman"/>
              </a:rPr>
              <a:t>within </a:t>
            </a:r>
            <a:r>
              <a:rPr sz="2400" dirty="0">
                <a:latin typeface="Times New Roman"/>
                <a:cs typeface="Times New Roman"/>
              </a:rPr>
              <a:t>5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months.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06654"/>
            <a:ext cx="7973059" cy="53594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Where </a:t>
            </a:r>
            <a:r>
              <a:rPr sz="2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the </a:t>
            </a:r>
            <a:r>
              <a:rPr sz="2400" b="1" dirty="0">
                <a:solidFill>
                  <a:srgbClr val="1F487C"/>
                </a:solidFill>
                <a:latin typeface="Times New Roman"/>
                <a:cs typeface="Times New Roman"/>
              </a:rPr>
              <a:t>complaints </a:t>
            </a:r>
            <a:r>
              <a:rPr sz="2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can be</a:t>
            </a:r>
            <a:r>
              <a:rPr sz="2400" b="1" spc="-2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F487C"/>
                </a:solidFill>
                <a:latin typeface="Times New Roman"/>
                <a:cs typeface="Times New Roman"/>
              </a:rPr>
              <a:t>filed?</a:t>
            </a:r>
            <a:endParaRPr sz="2400">
              <a:latin typeface="Times New Roman"/>
              <a:cs typeface="Times New Roman"/>
            </a:endParaRPr>
          </a:p>
          <a:p>
            <a:pPr marL="355600" marR="160655" indent="190500">
              <a:lnSpc>
                <a:spcPct val="100000"/>
              </a:lnSpc>
              <a:spcBef>
                <a:spcPts val="575"/>
              </a:spcBef>
              <a:tabLst>
                <a:tab pos="1531620" algn="l"/>
              </a:tabLst>
            </a:pPr>
            <a:r>
              <a:rPr sz="2400" dirty="0">
                <a:latin typeface="Times New Roman"/>
                <a:cs typeface="Times New Roman"/>
              </a:rPr>
              <a:t>District </a:t>
            </a:r>
            <a:r>
              <a:rPr sz="2400" spc="-5" dirty="0">
                <a:latin typeface="Times New Roman"/>
                <a:cs typeface="Times New Roman"/>
              </a:rPr>
              <a:t>Forum- </a:t>
            </a:r>
            <a:r>
              <a:rPr sz="2400" dirty="0">
                <a:latin typeface="Times New Roman"/>
                <a:cs typeface="Times New Roman"/>
              </a:rPr>
              <a:t>the value of goods and </a:t>
            </a:r>
            <a:r>
              <a:rPr sz="2400" spc="-5" dirty="0">
                <a:latin typeface="Times New Roman"/>
                <a:cs typeface="Times New Roman"/>
              </a:rPr>
              <a:t>compensation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claim  does not	exceed Rs.20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lakh.</a:t>
            </a:r>
            <a:endParaRPr sz="2400">
              <a:latin typeface="Times New Roman"/>
              <a:cs typeface="Times New Roman"/>
            </a:endParaRPr>
          </a:p>
          <a:p>
            <a:pPr marL="393700">
              <a:lnSpc>
                <a:spcPct val="100000"/>
              </a:lnSpc>
              <a:spcBef>
                <a:spcPts val="575"/>
              </a:spcBef>
              <a:tabLst>
                <a:tab pos="4385310" algn="l"/>
              </a:tabLst>
            </a:pPr>
            <a:r>
              <a:rPr sz="2400" dirty="0">
                <a:latin typeface="Times New Roman"/>
                <a:cs typeface="Times New Roman"/>
              </a:rPr>
              <a:t>State </a:t>
            </a:r>
            <a:r>
              <a:rPr sz="2400" spc="-5" dirty="0">
                <a:latin typeface="Times New Roman"/>
                <a:cs typeface="Times New Roman"/>
              </a:rPr>
              <a:t>Commission- </a:t>
            </a:r>
            <a:r>
              <a:rPr sz="2400" dirty="0">
                <a:latin typeface="Times New Roman"/>
                <a:cs typeface="Times New Roman"/>
              </a:rPr>
              <a:t>the value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	goods or </a:t>
            </a:r>
            <a:r>
              <a:rPr sz="2400" spc="-5" dirty="0">
                <a:latin typeface="Times New Roman"/>
                <a:cs typeface="Times New Roman"/>
              </a:rPr>
              <a:t>compensation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  <a:tabLst>
                <a:tab pos="4585335" algn="l"/>
                <a:tab pos="5581650" algn="l"/>
              </a:tabLst>
            </a:pPr>
            <a:r>
              <a:rPr sz="2400" spc="-5" dirty="0">
                <a:latin typeface="Times New Roman"/>
                <a:cs typeface="Times New Roman"/>
              </a:rPr>
              <a:t>more </a:t>
            </a:r>
            <a:r>
              <a:rPr sz="2400" dirty="0">
                <a:latin typeface="Times New Roman"/>
                <a:cs typeface="Times New Roman"/>
              </a:rPr>
              <a:t>than 20lakh but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does not	exceed	1crore.</a:t>
            </a:r>
            <a:endParaRPr sz="2400">
              <a:latin typeface="Times New Roman"/>
              <a:cs typeface="Times New Roman"/>
            </a:endParaRPr>
          </a:p>
          <a:p>
            <a:pPr marL="355600" marR="546100" indent="1905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National </a:t>
            </a:r>
            <a:r>
              <a:rPr sz="2400" spc="-5" dirty="0">
                <a:latin typeface="Times New Roman"/>
                <a:cs typeface="Times New Roman"/>
              </a:rPr>
              <a:t>Commission-it </a:t>
            </a:r>
            <a:r>
              <a:rPr sz="2400" dirty="0">
                <a:latin typeface="Times New Roman"/>
                <a:cs typeface="Times New Roman"/>
              </a:rPr>
              <a:t>takes up all cases exceeding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 value of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Rs.1crore.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Who is not </a:t>
            </a:r>
            <a:r>
              <a:rPr sz="2400" b="1" dirty="0">
                <a:solidFill>
                  <a:srgbClr val="1F487C"/>
                </a:solidFill>
                <a:latin typeface="Times New Roman"/>
                <a:cs typeface="Times New Roman"/>
              </a:rPr>
              <a:t>a</a:t>
            </a:r>
            <a:r>
              <a:rPr sz="2400" b="1" spc="1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F487C"/>
                </a:solidFill>
                <a:latin typeface="Times New Roman"/>
                <a:cs typeface="Times New Roman"/>
              </a:rPr>
              <a:t>consumer?</a:t>
            </a:r>
            <a:endParaRPr sz="2400">
              <a:latin typeface="Times New Roman"/>
              <a:cs typeface="Times New Roman"/>
            </a:endParaRPr>
          </a:p>
          <a:p>
            <a:pPr marL="61595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The person who obtains goods for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re-sale.</a:t>
            </a:r>
            <a:endParaRPr sz="2400">
              <a:latin typeface="Times New Roman"/>
              <a:cs typeface="Times New Roman"/>
            </a:endParaRPr>
          </a:p>
          <a:p>
            <a:pPr marL="355600" marR="5080" indent="41275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The person who </a:t>
            </a:r>
            <a:r>
              <a:rPr sz="2400" spc="-5" dirty="0">
                <a:latin typeface="Times New Roman"/>
                <a:cs typeface="Times New Roman"/>
              </a:rPr>
              <a:t>uses </a:t>
            </a:r>
            <a:r>
              <a:rPr sz="2400" dirty="0">
                <a:latin typeface="Times New Roman"/>
                <a:cs typeface="Times New Roman"/>
              </a:rPr>
              <a:t>the goods without the approval of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 </a:t>
            </a:r>
            <a:r>
              <a:rPr sz="2400" spc="-25" dirty="0">
                <a:latin typeface="Times New Roman"/>
                <a:cs typeface="Times New Roman"/>
              </a:rPr>
              <a:t>buyer.</a:t>
            </a:r>
            <a:endParaRPr sz="2400">
              <a:latin typeface="Times New Roman"/>
              <a:cs typeface="Times New Roman"/>
            </a:endParaRPr>
          </a:p>
          <a:p>
            <a:pPr marL="355600" marR="131445" indent="107950">
              <a:lnSpc>
                <a:spcPts val="2820"/>
              </a:lnSpc>
              <a:spcBef>
                <a:spcPts val="725"/>
              </a:spcBef>
            </a:pPr>
            <a:r>
              <a:rPr sz="2400" dirty="0">
                <a:latin typeface="Times New Roman"/>
                <a:cs typeface="Times New Roman"/>
              </a:rPr>
              <a:t>The person who obtain goods, </a:t>
            </a:r>
            <a:r>
              <a:rPr sz="2400" spc="-5" dirty="0">
                <a:latin typeface="Times New Roman"/>
                <a:cs typeface="Times New Roman"/>
              </a:rPr>
              <a:t>hires </a:t>
            </a:r>
            <a:r>
              <a:rPr sz="2400" dirty="0">
                <a:latin typeface="Times New Roman"/>
                <a:cs typeface="Times New Roman"/>
              </a:rPr>
              <a:t>or avails of any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services  </a:t>
            </a:r>
            <a:r>
              <a:rPr sz="2400" spc="-5" dirty="0">
                <a:latin typeface="Times New Roman"/>
                <a:cs typeface="Times New Roman"/>
              </a:rPr>
              <a:t>without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consideration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8720" marR="5080" indent="-244665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SOME RELIEFS OR REMEDIES</a:t>
            </a:r>
            <a:r>
              <a:rPr spc="-110" dirty="0"/>
              <a:t> </a:t>
            </a:r>
            <a:r>
              <a:rPr spc="-5" dirty="0"/>
              <a:t>TO  CONSUMER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115" indent="-400050">
              <a:lnSpc>
                <a:spcPct val="100000"/>
              </a:lnSpc>
              <a:spcBef>
                <a:spcPts val="100"/>
              </a:spcBef>
              <a:buSzPct val="83333"/>
              <a:buFont typeface="Arial"/>
              <a:buChar char="•"/>
              <a:tabLst>
                <a:tab pos="412115" algn="l"/>
                <a:tab pos="412750" algn="l"/>
              </a:tabLst>
            </a:pPr>
            <a:r>
              <a:rPr spc="-5" dirty="0"/>
              <a:t>Removal </a:t>
            </a:r>
            <a:r>
              <a:rPr dirty="0"/>
              <a:t>of defects from the</a:t>
            </a:r>
            <a:r>
              <a:rPr spc="-55" dirty="0"/>
              <a:t> </a:t>
            </a:r>
            <a:r>
              <a:rPr dirty="0"/>
              <a:t>goods.</a:t>
            </a: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3500"/>
          </a:p>
          <a:p>
            <a:pPr marL="431800" indent="-419734">
              <a:lnSpc>
                <a:spcPct val="100000"/>
              </a:lnSpc>
              <a:buFont typeface="Arial"/>
              <a:buChar char="•"/>
              <a:tabLst>
                <a:tab pos="431800" algn="l"/>
                <a:tab pos="432434" algn="l"/>
              </a:tabLst>
            </a:pPr>
            <a:r>
              <a:rPr spc="-5" dirty="0"/>
              <a:t>Replacement </a:t>
            </a:r>
            <a:r>
              <a:rPr dirty="0"/>
              <a:t>of the</a:t>
            </a:r>
            <a:r>
              <a:rPr spc="-40" dirty="0"/>
              <a:t> </a:t>
            </a:r>
            <a:r>
              <a:rPr dirty="0"/>
              <a:t>goods.</a:t>
            </a: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500"/>
          </a:p>
          <a:p>
            <a:pPr marL="431800" indent="-419734">
              <a:lnSpc>
                <a:spcPct val="100000"/>
              </a:lnSpc>
              <a:buFont typeface="Arial"/>
              <a:buChar char="•"/>
              <a:tabLst>
                <a:tab pos="431800" algn="l"/>
                <a:tab pos="432434" algn="l"/>
              </a:tabLst>
            </a:pPr>
            <a:r>
              <a:rPr spc="-5" dirty="0"/>
              <a:t>Refund </a:t>
            </a:r>
            <a:r>
              <a:rPr dirty="0"/>
              <a:t>of price</a:t>
            </a:r>
            <a:r>
              <a:rPr spc="-35" dirty="0"/>
              <a:t> </a:t>
            </a:r>
            <a:r>
              <a:rPr dirty="0"/>
              <a:t>paid.</a:t>
            </a: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3500"/>
          </a:p>
          <a:p>
            <a:pPr marL="431800" indent="-419734">
              <a:lnSpc>
                <a:spcPct val="100000"/>
              </a:lnSpc>
              <a:buFont typeface="Arial"/>
              <a:buChar char="•"/>
              <a:tabLst>
                <a:tab pos="431800" algn="l"/>
                <a:tab pos="432434" algn="l"/>
              </a:tabLst>
            </a:pPr>
            <a:r>
              <a:rPr spc="-5" dirty="0"/>
              <a:t>Compensation </a:t>
            </a:r>
            <a:r>
              <a:rPr dirty="0"/>
              <a:t>of loss or injury</a:t>
            </a:r>
            <a:r>
              <a:rPr spc="-60" dirty="0"/>
              <a:t> </a:t>
            </a:r>
            <a:r>
              <a:rPr spc="-10" dirty="0"/>
              <a:t>suffered.</a:t>
            </a: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3500"/>
          </a:p>
          <a:p>
            <a:pPr marL="431800" indent="-419734">
              <a:lnSpc>
                <a:spcPct val="100000"/>
              </a:lnSpc>
              <a:buFont typeface="Arial"/>
              <a:buChar char="•"/>
              <a:tabLst>
                <a:tab pos="431800" algn="l"/>
                <a:tab pos="432434" algn="l"/>
              </a:tabLst>
            </a:pPr>
            <a:r>
              <a:rPr spc="-5" dirty="0"/>
              <a:t>Removal </a:t>
            </a:r>
            <a:r>
              <a:rPr dirty="0"/>
              <a:t>of deficiency in</a:t>
            </a:r>
            <a:r>
              <a:rPr spc="-60" dirty="0"/>
              <a:t> </a:t>
            </a:r>
            <a:r>
              <a:rPr dirty="0"/>
              <a:t>service.</a:t>
            </a: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500"/>
          </a:p>
          <a:p>
            <a:pPr marL="431800" indent="-419734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31800" algn="l"/>
                <a:tab pos="432434" algn="l"/>
              </a:tabLst>
            </a:pPr>
            <a:r>
              <a:rPr dirty="0"/>
              <a:t>Stopping the </a:t>
            </a:r>
            <a:r>
              <a:rPr spc="-5" dirty="0"/>
              <a:t>sale </a:t>
            </a:r>
            <a:r>
              <a:rPr dirty="0"/>
              <a:t>of hazardous</a:t>
            </a:r>
            <a:r>
              <a:rPr spc="-100" dirty="0"/>
              <a:t> </a:t>
            </a:r>
            <a:r>
              <a:rPr dirty="0"/>
              <a:t>goods.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1500" y="0"/>
            <a:ext cx="64579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Three </a:t>
            </a:r>
            <a:r>
              <a:rPr sz="3200" dirty="0"/>
              <a:t>tier </a:t>
            </a:r>
            <a:r>
              <a:rPr sz="3200" spc="-5" dirty="0"/>
              <a:t>consumer</a:t>
            </a:r>
            <a:r>
              <a:rPr sz="3200" spc="-70" dirty="0"/>
              <a:t> </a:t>
            </a:r>
            <a:r>
              <a:rPr sz="3200" spc="-5" dirty="0"/>
              <a:t>grievances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487426"/>
            <a:ext cx="7435850" cy="4782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7065" marR="5080" algn="ctr">
              <a:lnSpc>
                <a:spcPct val="100000"/>
              </a:lnSpc>
              <a:spcBef>
                <a:spcPts val="105"/>
              </a:spcBef>
              <a:tabLst>
                <a:tab pos="3261360" algn="l"/>
              </a:tabLst>
            </a:pPr>
            <a:r>
              <a:rPr sz="3200" b="1" dirty="0">
                <a:solidFill>
                  <a:srgbClr val="B30000"/>
                </a:solidFill>
                <a:latin typeface="Tahoma"/>
                <a:cs typeface="Tahoma"/>
              </a:rPr>
              <a:t>machinery	under the</a:t>
            </a:r>
            <a:r>
              <a:rPr sz="3200" b="1" spc="-105" dirty="0">
                <a:solidFill>
                  <a:srgbClr val="B30000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B30000"/>
                </a:solidFill>
                <a:latin typeface="Tahoma"/>
                <a:cs typeface="Tahoma"/>
              </a:rPr>
              <a:t>Consumer  Protection </a:t>
            </a:r>
            <a:r>
              <a:rPr sz="3200" b="1" dirty="0">
                <a:solidFill>
                  <a:srgbClr val="B30000"/>
                </a:solidFill>
                <a:latin typeface="Tahoma"/>
                <a:cs typeface="Tahoma"/>
              </a:rPr>
              <a:t>Act,1986 and their  </a:t>
            </a:r>
            <a:r>
              <a:rPr sz="3200" b="1" spc="-5" dirty="0">
                <a:solidFill>
                  <a:srgbClr val="B30000"/>
                </a:solidFill>
                <a:latin typeface="Tahoma"/>
                <a:cs typeface="Tahoma"/>
              </a:rPr>
              <a:t>Jurisdiction</a:t>
            </a:r>
            <a:endParaRPr sz="32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6235" algn="l"/>
              </a:tabLst>
            </a:pPr>
            <a:r>
              <a:rPr sz="3600" spc="-10" dirty="0">
                <a:latin typeface="Calibri"/>
                <a:cs typeface="Calibri"/>
              </a:rPr>
              <a:t>District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Forum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5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600" spc="-30" dirty="0">
                <a:latin typeface="Calibri"/>
                <a:cs typeface="Calibri"/>
              </a:rPr>
              <a:t>State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Forum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5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600" spc="-5" dirty="0">
                <a:latin typeface="Calibri"/>
                <a:cs typeface="Calibri"/>
              </a:rPr>
              <a:t>National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Forum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7950" y="357885"/>
            <a:ext cx="3846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DISRICT</a:t>
            </a:r>
            <a:r>
              <a:rPr spc="-105" dirty="0"/>
              <a:t> </a:t>
            </a:r>
            <a:r>
              <a:rPr spc="-5" dirty="0"/>
              <a:t>FORUM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56613"/>
            <a:ext cx="7967980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tabLst>
                <a:tab pos="1842135" algn="l"/>
                <a:tab pos="6687820" algn="l"/>
              </a:tabLst>
            </a:pPr>
            <a:r>
              <a:rPr sz="2400" dirty="0">
                <a:latin typeface="Times New Roman"/>
                <a:cs typeface="Times New Roman"/>
              </a:rPr>
              <a:t>It consists of a president and two other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members.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	president  can be a retired or working judge of District Court. They are  appointed by state govt.In 1986,it had </a:t>
            </a:r>
            <a:r>
              <a:rPr sz="2400" spc="-5" dirty="0">
                <a:latin typeface="Times New Roman"/>
                <a:cs typeface="Times New Roman"/>
              </a:rPr>
              <a:t>jurisdiction </a:t>
            </a:r>
            <a:r>
              <a:rPr sz="2400" dirty="0">
                <a:latin typeface="Times New Roman"/>
                <a:cs typeface="Times New Roman"/>
              </a:rPr>
              <a:t>to entertain  </a:t>
            </a:r>
            <a:r>
              <a:rPr sz="2400" spc="-5" dirty="0">
                <a:latin typeface="Times New Roman"/>
                <a:cs typeface="Times New Roman"/>
              </a:rPr>
              <a:t>complaints	</a:t>
            </a:r>
            <a:r>
              <a:rPr sz="2400" dirty="0">
                <a:latin typeface="Times New Roman"/>
                <a:cs typeface="Times New Roman"/>
              </a:rPr>
              <a:t>where the value of </a:t>
            </a:r>
            <a:r>
              <a:rPr sz="2400" spc="-5" dirty="0">
                <a:latin typeface="Times New Roman"/>
                <a:cs typeface="Times New Roman"/>
              </a:rPr>
              <a:t>goods </a:t>
            </a:r>
            <a:r>
              <a:rPr sz="2400" dirty="0">
                <a:latin typeface="Times New Roman"/>
                <a:cs typeface="Times New Roman"/>
              </a:rPr>
              <a:t>or services does not  exceeds Rs.5,00,000 but </a:t>
            </a:r>
            <a:r>
              <a:rPr sz="2400" spc="-5" dirty="0">
                <a:latin typeface="Times New Roman"/>
                <a:cs typeface="Times New Roman"/>
              </a:rPr>
              <a:t>now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limit </a:t>
            </a:r>
            <a:r>
              <a:rPr sz="2400" dirty="0">
                <a:latin typeface="Times New Roman"/>
                <a:cs typeface="Times New Roman"/>
              </a:rPr>
              <a:t>is raised to Rs.20lakh.  The agency </a:t>
            </a:r>
            <a:r>
              <a:rPr sz="2400" spc="-5" dirty="0">
                <a:latin typeface="Times New Roman"/>
                <a:cs typeface="Times New Roman"/>
              </a:rPr>
              <a:t>sends </a:t>
            </a:r>
            <a:r>
              <a:rPr sz="2400" dirty="0">
                <a:latin typeface="Times New Roman"/>
                <a:cs typeface="Times New Roman"/>
              </a:rPr>
              <a:t>the goods for testing in lab. If the aggrieved  party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not satisfied by the </a:t>
            </a:r>
            <a:r>
              <a:rPr sz="2400" spc="-5" dirty="0">
                <a:latin typeface="Times New Roman"/>
                <a:cs typeface="Times New Roman"/>
              </a:rPr>
              <a:t>judgment </a:t>
            </a:r>
            <a:r>
              <a:rPr sz="2400" dirty="0">
                <a:latin typeface="Times New Roman"/>
                <a:cs typeface="Times New Roman"/>
              </a:rPr>
              <a:t>of district forum then  they can file an appeal in State </a:t>
            </a:r>
            <a:r>
              <a:rPr sz="2400" spc="-5" dirty="0">
                <a:latin typeface="Times New Roman"/>
                <a:cs typeface="Times New Roman"/>
              </a:rPr>
              <a:t>Commission </a:t>
            </a:r>
            <a:r>
              <a:rPr sz="2400" dirty="0">
                <a:latin typeface="Times New Roman"/>
                <a:cs typeface="Times New Roman"/>
              </a:rPr>
              <a:t>within 30 days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  depositing 25000 </a:t>
            </a:r>
            <a:r>
              <a:rPr sz="2400" spc="-5" dirty="0">
                <a:latin typeface="Times New Roman"/>
                <a:cs typeface="Times New Roman"/>
              </a:rPr>
              <a:t>or </a:t>
            </a:r>
            <a:r>
              <a:rPr sz="2400" dirty="0">
                <a:latin typeface="Times New Roman"/>
                <a:cs typeface="Times New Roman"/>
              </a:rPr>
              <a:t>50% of penalty </a:t>
            </a:r>
            <a:r>
              <a:rPr sz="2400" spc="-5" dirty="0">
                <a:latin typeface="Times New Roman"/>
                <a:cs typeface="Times New Roman"/>
              </a:rPr>
              <a:t>amount </a:t>
            </a:r>
            <a:r>
              <a:rPr sz="2400" dirty="0">
                <a:latin typeface="Times New Roman"/>
                <a:cs typeface="Times New Roman"/>
              </a:rPr>
              <a:t>whichever is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less.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1166" y="319785"/>
            <a:ext cx="42024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is</a:t>
            </a:r>
            <a:r>
              <a:rPr spc="-120" dirty="0"/>
              <a:t> </a:t>
            </a:r>
            <a:r>
              <a:rPr spc="-5" dirty="0"/>
              <a:t>Consumer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695653"/>
            <a:ext cx="7869555" cy="3977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Times New Roman"/>
                <a:cs typeface="Times New Roman"/>
              </a:rPr>
              <a:t>Consumer </a:t>
            </a:r>
            <a:r>
              <a:rPr sz="2400" dirty="0">
                <a:latin typeface="Times New Roman"/>
                <a:cs typeface="Times New Roman"/>
              </a:rPr>
              <a:t>refers to any individuals or households that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use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imes New Roman"/>
                <a:cs typeface="Times New Roman"/>
              </a:rPr>
              <a:t>goods and </a:t>
            </a:r>
            <a:r>
              <a:rPr sz="2400" dirty="0">
                <a:latin typeface="Times New Roman"/>
                <a:cs typeface="Times New Roman"/>
              </a:rPr>
              <a:t>services generated within the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economy.</a:t>
            </a:r>
            <a:endParaRPr sz="2400">
              <a:latin typeface="Times New Roman"/>
              <a:cs typeface="Times New Roman"/>
            </a:endParaRPr>
          </a:p>
          <a:p>
            <a:pPr marL="355600" marR="235585" indent="-3435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31800" algn="l"/>
                <a:tab pos="432434" algn="l"/>
              </a:tabLst>
            </a:pPr>
            <a:r>
              <a:rPr dirty="0"/>
              <a:t>	</a:t>
            </a:r>
            <a:r>
              <a:rPr sz="2400" spc="-5" dirty="0">
                <a:latin typeface="Times New Roman"/>
                <a:cs typeface="Times New Roman"/>
              </a:rPr>
              <a:t>Consumer is defined as someone </a:t>
            </a:r>
            <a:r>
              <a:rPr sz="2400" dirty="0">
                <a:latin typeface="Times New Roman"/>
                <a:cs typeface="Times New Roman"/>
              </a:rPr>
              <a:t>who acquires goods or  services for direct </a:t>
            </a:r>
            <a:r>
              <a:rPr sz="2400" spc="-5" dirty="0">
                <a:latin typeface="Times New Roman"/>
                <a:cs typeface="Times New Roman"/>
              </a:rPr>
              <a:t>use </a:t>
            </a:r>
            <a:r>
              <a:rPr sz="2400" dirty="0">
                <a:latin typeface="Times New Roman"/>
                <a:cs typeface="Times New Roman"/>
              </a:rPr>
              <a:t>or ownership rather than for resale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  use in production and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manufacturing.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39370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For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example</a:t>
            </a:r>
            <a:r>
              <a:rPr sz="2400" dirty="0">
                <a:latin typeface="Times New Roman"/>
                <a:cs typeface="Times New Roman"/>
              </a:rPr>
              <a:t>,</a:t>
            </a:r>
            <a:endParaRPr sz="2400">
              <a:latin typeface="Times New Roman"/>
              <a:cs typeface="Times New Roman"/>
            </a:endParaRPr>
          </a:p>
          <a:p>
            <a:pPr marL="355600" marR="5080" indent="3175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Times New Roman"/>
                <a:cs typeface="Times New Roman"/>
              </a:rPr>
              <a:t>When </a:t>
            </a:r>
            <a:r>
              <a:rPr sz="2400" dirty="0">
                <a:latin typeface="Times New Roman"/>
                <a:cs typeface="Times New Roman"/>
              </a:rPr>
              <a:t>your </a:t>
            </a:r>
            <a:r>
              <a:rPr sz="2400" spc="-5" dirty="0">
                <a:latin typeface="Times New Roman"/>
                <a:cs typeface="Times New Roman"/>
              </a:rPr>
              <a:t>father </a:t>
            </a:r>
            <a:r>
              <a:rPr sz="2400" dirty="0">
                <a:latin typeface="Times New Roman"/>
                <a:cs typeface="Times New Roman"/>
              </a:rPr>
              <a:t>buys apple </a:t>
            </a: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you and you </a:t>
            </a:r>
            <a:r>
              <a:rPr sz="2400" spc="-5" dirty="0">
                <a:latin typeface="Times New Roman"/>
                <a:cs typeface="Times New Roman"/>
              </a:rPr>
              <a:t>consume them,  </a:t>
            </a:r>
            <a:r>
              <a:rPr sz="2400" dirty="0">
                <a:latin typeface="Times New Roman"/>
                <a:cs typeface="Times New Roman"/>
              </a:rPr>
              <a:t>your father </a:t>
            </a:r>
            <a:r>
              <a:rPr sz="2400" spc="-5" dirty="0">
                <a:latin typeface="Times New Roman"/>
                <a:cs typeface="Times New Roman"/>
              </a:rPr>
              <a:t>as </a:t>
            </a:r>
            <a:r>
              <a:rPr sz="2400" dirty="0">
                <a:latin typeface="Times New Roman"/>
                <a:cs typeface="Times New Roman"/>
              </a:rPr>
              <a:t>well </a:t>
            </a:r>
            <a:r>
              <a:rPr sz="2400" spc="-5" dirty="0">
                <a:latin typeface="Times New Roman"/>
                <a:cs typeface="Times New Roman"/>
              </a:rPr>
              <a:t>as </a:t>
            </a:r>
            <a:r>
              <a:rPr sz="2400" dirty="0">
                <a:latin typeface="Times New Roman"/>
                <a:cs typeface="Times New Roman"/>
              </a:rPr>
              <a:t>yourself are treated </a:t>
            </a:r>
            <a:r>
              <a:rPr sz="2400" spc="-5" dirty="0">
                <a:latin typeface="Times New Roman"/>
                <a:cs typeface="Times New Roman"/>
              </a:rPr>
              <a:t>as consumers. </a:t>
            </a:r>
            <a:r>
              <a:rPr sz="2400" dirty="0">
                <a:latin typeface="Times New Roman"/>
                <a:cs typeface="Times New Roman"/>
              </a:rPr>
              <a:t>The  </a:t>
            </a:r>
            <a:r>
              <a:rPr sz="2400" spc="-5" dirty="0">
                <a:latin typeface="Times New Roman"/>
                <a:cs typeface="Times New Roman"/>
              </a:rPr>
              <a:t>same </a:t>
            </a:r>
            <a:r>
              <a:rPr sz="2400" dirty="0">
                <a:latin typeface="Times New Roman"/>
                <a:cs typeface="Times New Roman"/>
              </a:rPr>
              <a:t>thing applies to hiring a taxi to go to your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school.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3794" y="434085"/>
            <a:ext cx="32943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STATE</a:t>
            </a:r>
            <a:r>
              <a:rPr spc="-114" dirty="0"/>
              <a:t> </a:t>
            </a:r>
            <a:r>
              <a:rPr spc="-5" dirty="0"/>
              <a:t>FORUM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18005"/>
            <a:ext cx="8033384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tabLst>
                <a:tab pos="1647189" algn="l"/>
                <a:tab pos="6288405" algn="l"/>
              </a:tabLst>
            </a:pPr>
            <a:r>
              <a:rPr sz="2400" dirty="0">
                <a:latin typeface="Times New Roman"/>
                <a:cs typeface="Times New Roman"/>
              </a:rPr>
              <a:t>It consists of a president and </a:t>
            </a:r>
            <a:r>
              <a:rPr sz="2400" spc="-5" dirty="0">
                <a:latin typeface="Times New Roman"/>
                <a:cs typeface="Times New Roman"/>
              </a:rPr>
              <a:t>two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other</a:t>
            </a:r>
            <a:r>
              <a:rPr sz="2400" spc="-5" dirty="0">
                <a:latin typeface="Times New Roman"/>
                <a:cs typeface="Times New Roman"/>
              </a:rPr>
              <a:t> members.	</a:t>
            </a:r>
            <a:r>
              <a:rPr sz="2400" dirty="0">
                <a:latin typeface="Times New Roman"/>
                <a:cs typeface="Times New Roman"/>
              </a:rPr>
              <a:t>The president  </a:t>
            </a:r>
            <a:r>
              <a:rPr sz="2400" spc="-10" dirty="0">
                <a:latin typeface="Times New Roman"/>
                <a:cs typeface="Times New Roman"/>
              </a:rPr>
              <a:t>must </a:t>
            </a:r>
            <a:r>
              <a:rPr sz="2400" dirty="0">
                <a:latin typeface="Times New Roman"/>
                <a:cs typeface="Times New Roman"/>
              </a:rPr>
              <a:t>be a retired or working judge of high court. They all are  appointed by state govt.In 1986,it had a jurisdiction to  entertain	</a:t>
            </a:r>
            <a:r>
              <a:rPr sz="2400" spc="-5" dirty="0">
                <a:latin typeface="Times New Roman"/>
                <a:cs typeface="Times New Roman"/>
              </a:rPr>
              <a:t>complaints </a:t>
            </a:r>
            <a:r>
              <a:rPr sz="2400" dirty="0">
                <a:latin typeface="Times New Roman"/>
                <a:cs typeface="Times New Roman"/>
              </a:rPr>
              <a:t>when the value of goods or services  exceeds Rs.5lakh but now the </a:t>
            </a:r>
            <a:r>
              <a:rPr sz="2400" spc="-5" dirty="0">
                <a:latin typeface="Times New Roman"/>
                <a:cs typeface="Times New Roman"/>
              </a:rPr>
              <a:t>limit is </a:t>
            </a:r>
            <a:r>
              <a:rPr sz="2400" dirty="0">
                <a:latin typeface="Times New Roman"/>
                <a:cs typeface="Times New Roman"/>
              </a:rPr>
              <a:t>raised upto  Rs.1crore.The State </a:t>
            </a:r>
            <a:r>
              <a:rPr sz="2400" spc="-5" dirty="0">
                <a:latin typeface="Times New Roman"/>
                <a:cs typeface="Times New Roman"/>
              </a:rPr>
              <a:t>Commission </a:t>
            </a:r>
            <a:r>
              <a:rPr sz="2400" dirty="0">
                <a:latin typeface="Times New Roman"/>
                <a:cs typeface="Times New Roman"/>
              </a:rPr>
              <a:t>sends the goods </a:t>
            </a: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testing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  lab if required. If the upset party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not satisfied with the  </a:t>
            </a:r>
            <a:r>
              <a:rPr sz="2400" spc="-5" dirty="0">
                <a:latin typeface="Times New Roman"/>
                <a:cs typeface="Times New Roman"/>
              </a:rPr>
              <a:t>judgment </a:t>
            </a:r>
            <a:r>
              <a:rPr sz="2400" dirty="0">
                <a:latin typeface="Times New Roman"/>
                <a:cs typeface="Times New Roman"/>
              </a:rPr>
              <a:t>then they can file an appeal in National </a:t>
            </a:r>
            <a:r>
              <a:rPr sz="2400" spc="-5" dirty="0">
                <a:latin typeface="Times New Roman"/>
                <a:cs typeface="Times New Roman"/>
              </a:rPr>
              <a:t>Commission  </a:t>
            </a:r>
            <a:r>
              <a:rPr sz="2400" dirty="0">
                <a:latin typeface="Times New Roman"/>
                <a:cs typeface="Times New Roman"/>
              </a:rPr>
              <a:t>within 30 days by depositing Rs.3500 or 50% of penalty  </a:t>
            </a:r>
            <a:r>
              <a:rPr sz="2400" spc="-5" dirty="0">
                <a:latin typeface="Times New Roman"/>
                <a:cs typeface="Times New Roman"/>
              </a:rPr>
              <a:t>amount </a:t>
            </a:r>
            <a:r>
              <a:rPr sz="2400" dirty="0">
                <a:latin typeface="Times New Roman"/>
                <a:cs typeface="Times New Roman"/>
              </a:rPr>
              <a:t>whichever is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less.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2398" y="434085"/>
            <a:ext cx="4300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NATIONAL</a:t>
            </a:r>
            <a:r>
              <a:rPr spc="-75" dirty="0"/>
              <a:t> </a:t>
            </a:r>
            <a:r>
              <a:rPr spc="-5" dirty="0"/>
              <a:t>FORUM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56613"/>
            <a:ext cx="801624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tabLst>
                <a:tab pos="1724660" algn="l"/>
                <a:tab pos="3207385" algn="l"/>
                <a:tab pos="3345815" algn="l"/>
                <a:tab pos="4264025" algn="l"/>
                <a:tab pos="4386580" algn="l"/>
                <a:tab pos="6503670" algn="l"/>
              </a:tabLst>
            </a:pP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consists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	a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president	and four		</a:t>
            </a:r>
            <a:r>
              <a:rPr sz="2400" spc="-5" dirty="0">
                <a:latin typeface="Times New Roman"/>
                <a:cs typeface="Times New Roman"/>
              </a:rPr>
              <a:t>members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	whom shall  be </a:t>
            </a:r>
            <a:r>
              <a:rPr sz="2400" spc="-5" dirty="0">
                <a:latin typeface="Times New Roman"/>
                <a:cs typeface="Times New Roman"/>
              </a:rPr>
              <a:t>women. </a:t>
            </a:r>
            <a:r>
              <a:rPr sz="2400" dirty="0">
                <a:latin typeface="Times New Roman"/>
                <a:cs typeface="Times New Roman"/>
              </a:rPr>
              <a:t>They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appointed	by Central Govt.In 1986,it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had  </a:t>
            </a:r>
            <a:r>
              <a:rPr sz="2400" spc="-5" dirty="0">
                <a:latin typeface="Times New Roman"/>
                <a:cs typeface="Times New Roman"/>
              </a:rPr>
              <a:t>jurisdiction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entertain		</a:t>
            </a:r>
            <a:r>
              <a:rPr sz="2400" spc="-5" dirty="0">
                <a:latin typeface="Times New Roman"/>
                <a:cs typeface="Times New Roman"/>
              </a:rPr>
              <a:t>complaints </a:t>
            </a:r>
            <a:r>
              <a:rPr sz="2400" dirty="0">
                <a:latin typeface="Times New Roman"/>
                <a:cs typeface="Times New Roman"/>
              </a:rPr>
              <a:t>where the value of goods  or services exceeds Rs.20lakh but now exceeds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Rs.1crore.</a:t>
            </a:r>
            <a:endParaRPr sz="2400">
              <a:latin typeface="Times New Roman"/>
              <a:cs typeface="Times New Roman"/>
            </a:endParaRPr>
          </a:p>
          <a:p>
            <a:pPr marL="355600" marR="42418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.The National </a:t>
            </a:r>
            <a:r>
              <a:rPr sz="2400" spc="-5" dirty="0">
                <a:latin typeface="Times New Roman"/>
                <a:cs typeface="Times New Roman"/>
              </a:rPr>
              <a:t>Commission </a:t>
            </a:r>
            <a:r>
              <a:rPr sz="2400" dirty="0">
                <a:latin typeface="Times New Roman"/>
                <a:cs typeface="Times New Roman"/>
              </a:rPr>
              <a:t>sends the </a:t>
            </a:r>
            <a:r>
              <a:rPr sz="2400" spc="-5" dirty="0">
                <a:latin typeface="Times New Roman"/>
                <a:cs typeface="Times New Roman"/>
              </a:rPr>
              <a:t>goods </a:t>
            </a:r>
            <a:r>
              <a:rPr sz="2400" dirty="0">
                <a:latin typeface="Times New Roman"/>
                <a:cs typeface="Times New Roman"/>
              </a:rPr>
              <a:t>if required. If  aggrieved party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not satisfied with the </a:t>
            </a:r>
            <a:r>
              <a:rPr sz="2400" spc="-5" dirty="0">
                <a:latin typeface="Times New Roman"/>
                <a:cs typeface="Times New Roman"/>
              </a:rPr>
              <a:t>judgment </a:t>
            </a:r>
            <a:r>
              <a:rPr sz="2400" dirty="0">
                <a:latin typeface="Times New Roman"/>
                <a:cs typeface="Times New Roman"/>
              </a:rPr>
              <a:t>then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they  can file a </a:t>
            </a:r>
            <a:r>
              <a:rPr sz="2400" spc="-5" dirty="0">
                <a:latin typeface="Times New Roman"/>
                <a:cs typeface="Times New Roman"/>
              </a:rPr>
              <a:t>complaint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Supreme </a:t>
            </a:r>
            <a:r>
              <a:rPr sz="2400" dirty="0">
                <a:latin typeface="Times New Roman"/>
                <a:cs typeface="Times New Roman"/>
              </a:rPr>
              <a:t>Court within 30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days.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7860" marR="5080" indent="-5264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ROLE OF</a:t>
            </a:r>
            <a:r>
              <a:rPr spc="-60" dirty="0"/>
              <a:t> </a:t>
            </a:r>
            <a:r>
              <a:rPr spc="-5" dirty="0"/>
              <a:t>CONSUMER  ORGANISATION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56613"/>
            <a:ext cx="7960995" cy="3245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In India there are </a:t>
            </a:r>
            <a:r>
              <a:rPr sz="2400" spc="-5" dirty="0">
                <a:latin typeface="Times New Roman"/>
                <a:cs typeface="Times New Roman"/>
              </a:rPr>
              <a:t>about </a:t>
            </a:r>
            <a:r>
              <a:rPr sz="2400" dirty="0">
                <a:latin typeface="Times New Roman"/>
                <a:cs typeface="Times New Roman"/>
              </a:rPr>
              <a:t>500 </a:t>
            </a:r>
            <a:r>
              <a:rPr sz="2400" spc="-5" dirty="0">
                <a:latin typeface="Times New Roman"/>
                <a:cs typeface="Times New Roman"/>
              </a:rPr>
              <a:t>consumer organizations working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field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consumer </a:t>
            </a:r>
            <a:r>
              <a:rPr sz="2400" dirty="0">
                <a:latin typeface="Times New Roman"/>
                <a:cs typeface="Times New Roman"/>
              </a:rPr>
              <a:t>protection. The </a:t>
            </a:r>
            <a:r>
              <a:rPr sz="2400" spc="-10" dirty="0">
                <a:latin typeface="Times New Roman"/>
                <a:cs typeface="Times New Roman"/>
              </a:rPr>
              <a:t>most </a:t>
            </a:r>
            <a:r>
              <a:rPr sz="2400" dirty="0">
                <a:latin typeface="Times New Roman"/>
                <a:cs typeface="Times New Roman"/>
              </a:rPr>
              <a:t>popular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are: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Times New Roman"/>
                <a:cs typeface="Times New Roman"/>
              </a:rPr>
              <a:t>Consumer </a:t>
            </a:r>
            <a:r>
              <a:rPr sz="2400" dirty="0">
                <a:latin typeface="Times New Roman"/>
                <a:cs typeface="Times New Roman"/>
              </a:rPr>
              <a:t>Guidance Society of </a:t>
            </a:r>
            <a:r>
              <a:rPr sz="2400" spc="-5" dirty="0">
                <a:latin typeface="Times New Roman"/>
                <a:cs typeface="Times New Roman"/>
              </a:rPr>
              <a:t>India(Mumbai),Citizen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Action  </a:t>
            </a:r>
            <a:r>
              <a:rPr sz="2400" spc="-5" dirty="0">
                <a:latin typeface="Times New Roman"/>
                <a:cs typeface="Times New Roman"/>
              </a:rPr>
              <a:t>Group(Mumbai)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Times New Roman"/>
                <a:cs typeface="Times New Roman"/>
              </a:rPr>
              <a:t>Consumer </a:t>
            </a:r>
            <a:r>
              <a:rPr sz="2400" dirty="0">
                <a:latin typeface="Times New Roman"/>
                <a:cs typeface="Times New Roman"/>
              </a:rPr>
              <a:t>Education and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Research</a:t>
            </a:r>
            <a:endParaRPr sz="2400">
              <a:latin typeface="Times New Roman"/>
              <a:cs typeface="Times New Roman"/>
            </a:endParaRPr>
          </a:p>
          <a:p>
            <a:pPr marL="431800" indent="-419734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31800" algn="l"/>
                <a:tab pos="432434" algn="l"/>
              </a:tabLst>
            </a:pPr>
            <a:r>
              <a:rPr sz="2400" spc="-5" dirty="0">
                <a:latin typeface="Times New Roman"/>
                <a:cs typeface="Times New Roman"/>
              </a:rPr>
              <a:t>Centre(CERC)Ahmedabad</a:t>
            </a:r>
            <a:endParaRPr sz="2400">
              <a:latin typeface="Times New Roman"/>
              <a:cs typeface="Times New Roman"/>
            </a:endParaRPr>
          </a:p>
          <a:p>
            <a:pPr marL="355600" marR="674370" indent="-3435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Times New Roman"/>
                <a:cs typeface="Times New Roman"/>
              </a:rPr>
              <a:t>Common </a:t>
            </a:r>
            <a:r>
              <a:rPr sz="2400" dirty="0">
                <a:latin typeface="Times New Roman"/>
                <a:cs typeface="Times New Roman"/>
              </a:rPr>
              <a:t>Causes(New </a:t>
            </a:r>
            <a:r>
              <a:rPr sz="2400" spc="-5" dirty="0">
                <a:latin typeface="Times New Roman"/>
                <a:cs typeface="Times New Roman"/>
              </a:rPr>
              <a:t>Delhi),Consumer </a:t>
            </a:r>
            <a:r>
              <a:rPr sz="2400" dirty="0">
                <a:latin typeface="Times New Roman"/>
                <a:cs typeface="Times New Roman"/>
              </a:rPr>
              <a:t>Unity and </a:t>
            </a:r>
            <a:r>
              <a:rPr sz="2400" spc="-20" dirty="0">
                <a:latin typeface="Times New Roman"/>
                <a:cs typeface="Times New Roman"/>
              </a:rPr>
              <a:t>Trust  </a:t>
            </a:r>
            <a:r>
              <a:rPr sz="2400" spc="-5" dirty="0">
                <a:latin typeface="Times New Roman"/>
                <a:cs typeface="Times New Roman"/>
              </a:rPr>
              <a:t>Society(CUTS).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21766"/>
            <a:ext cx="7842884" cy="39033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These associations are </a:t>
            </a:r>
            <a:r>
              <a:rPr sz="2400" spc="-5" dirty="0">
                <a:latin typeface="Times New Roman"/>
                <a:cs typeface="Times New Roman"/>
              </a:rPr>
              <a:t>performing </a:t>
            </a:r>
            <a:r>
              <a:rPr sz="2400" dirty="0">
                <a:latin typeface="Times New Roman"/>
                <a:cs typeface="Times New Roman"/>
              </a:rPr>
              <a:t>following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functions:</a:t>
            </a:r>
            <a:endParaRPr sz="2400">
              <a:latin typeface="Times New Roman"/>
              <a:cs typeface="Times New Roman"/>
            </a:endParaRPr>
          </a:p>
          <a:p>
            <a:pPr marL="431800" indent="-419734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31800" algn="l"/>
                <a:tab pos="432434" algn="l"/>
              </a:tabLst>
            </a:pPr>
            <a:r>
              <a:rPr sz="2400" dirty="0">
                <a:latin typeface="Times New Roman"/>
                <a:cs typeface="Times New Roman"/>
              </a:rPr>
              <a:t>Bringing out brochures, journals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etc.</a:t>
            </a:r>
            <a:endParaRPr sz="2400">
              <a:latin typeface="Times New Roman"/>
              <a:cs typeface="Times New Roman"/>
            </a:endParaRPr>
          </a:p>
          <a:p>
            <a:pPr marL="508000" indent="-495934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508000" algn="l"/>
                <a:tab pos="508634" algn="l"/>
              </a:tabLst>
            </a:pPr>
            <a:r>
              <a:rPr sz="2400" dirty="0">
                <a:latin typeface="Times New Roman"/>
                <a:cs typeface="Times New Roman"/>
              </a:rPr>
              <a:t>Spreading </a:t>
            </a:r>
            <a:r>
              <a:rPr sz="2400" spc="-5" dirty="0">
                <a:latin typeface="Times New Roman"/>
                <a:cs typeface="Times New Roman"/>
              </a:rPr>
              <a:t>consumer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awareness.</a:t>
            </a:r>
            <a:endParaRPr sz="2400">
              <a:latin typeface="Times New Roman"/>
              <a:cs typeface="Times New Roman"/>
            </a:endParaRPr>
          </a:p>
          <a:p>
            <a:pPr marL="431800" indent="-419734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31800" algn="l"/>
                <a:tab pos="432434" algn="l"/>
              </a:tabLst>
            </a:pPr>
            <a:r>
              <a:rPr sz="2400" dirty="0">
                <a:latin typeface="Times New Roman"/>
                <a:cs typeface="Times New Roman"/>
              </a:rPr>
              <a:t>Collecting data of </a:t>
            </a:r>
            <a:r>
              <a:rPr sz="2400" spc="-10" dirty="0">
                <a:latin typeface="Times New Roman"/>
                <a:cs typeface="Times New Roman"/>
              </a:rPr>
              <a:t>different </a:t>
            </a:r>
            <a:r>
              <a:rPr sz="2400" dirty="0">
                <a:latin typeface="Times New Roman"/>
                <a:cs typeface="Times New Roman"/>
              </a:rPr>
              <a:t>products and testing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them.</a:t>
            </a:r>
            <a:endParaRPr sz="2400">
              <a:latin typeface="Times New Roman"/>
              <a:cs typeface="Times New Roman"/>
            </a:endParaRPr>
          </a:p>
          <a:p>
            <a:pPr marL="431800" indent="-419734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31800" algn="l"/>
                <a:tab pos="432434" algn="l"/>
              </a:tabLst>
            </a:pPr>
            <a:r>
              <a:rPr sz="2400" spc="-5" dirty="0">
                <a:latin typeface="Times New Roman"/>
                <a:cs typeface="Times New Roman"/>
              </a:rPr>
              <a:t>Filing </a:t>
            </a:r>
            <a:r>
              <a:rPr sz="2400" dirty="0">
                <a:latin typeface="Times New Roman"/>
                <a:cs typeface="Times New Roman"/>
              </a:rPr>
              <a:t>suits or </a:t>
            </a:r>
            <a:r>
              <a:rPr sz="2400" spc="-5" dirty="0">
                <a:latin typeface="Times New Roman"/>
                <a:cs typeface="Times New Roman"/>
              </a:rPr>
              <a:t>complaints </a:t>
            </a:r>
            <a:r>
              <a:rPr sz="2400" dirty="0">
                <a:latin typeface="Times New Roman"/>
                <a:cs typeface="Times New Roman"/>
              </a:rPr>
              <a:t>on behalf of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consumers.</a:t>
            </a:r>
            <a:endParaRPr sz="2400">
              <a:latin typeface="Times New Roman"/>
              <a:cs typeface="Times New Roman"/>
            </a:endParaRPr>
          </a:p>
          <a:p>
            <a:pPr marL="508000" indent="-495934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508000" algn="l"/>
                <a:tab pos="508634" algn="l"/>
              </a:tabLst>
            </a:pPr>
            <a:r>
              <a:rPr sz="2400" dirty="0">
                <a:latin typeface="Times New Roman"/>
                <a:cs typeface="Times New Roman"/>
              </a:rPr>
              <a:t>Educating the </a:t>
            </a:r>
            <a:r>
              <a:rPr sz="2400" spc="-5" dirty="0">
                <a:latin typeface="Times New Roman"/>
                <a:cs typeface="Times New Roman"/>
              </a:rPr>
              <a:t>consumers </a:t>
            </a:r>
            <a:r>
              <a:rPr sz="2400" dirty="0">
                <a:latin typeface="Times New Roman"/>
                <a:cs typeface="Times New Roman"/>
              </a:rPr>
              <a:t>to help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themselves.</a:t>
            </a:r>
            <a:endParaRPr sz="2400">
              <a:latin typeface="Times New Roman"/>
              <a:cs typeface="Times New Roman"/>
            </a:endParaRPr>
          </a:p>
          <a:p>
            <a:pPr marL="431800" indent="-419734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31800" algn="l"/>
                <a:tab pos="432434" algn="l"/>
              </a:tabLst>
            </a:pPr>
            <a:r>
              <a:rPr sz="2400" dirty="0">
                <a:latin typeface="Times New Roman"/>
                <a:cs typeface="Times New Roman"/>
              </a:rPr>
              <a:t>Educating </a:t>
            </a:r>
            <a:r>
              <a:rPr sz="2400" spc="-5" dirty="0">
                <a:latin typeface="Times New Roman"/>
                <a:cs typeface="Times New Roman"/>
              </a:rPr>
              <a:t>women </a:t>
            </a:r>
            <a:r>
              <a:rPr sz="2400" dirty="0">
                <a:latin typeface="Times New Roman"/>
                <a:cs typeface="Times New Roman"/>
              </a:rPr>
              <a:t>regarding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consumerism.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31800" algn="l"/>
                <a:tab pos="432434" algn="l"/>
              </a:tabLst>
            </a:pPr>
            <a:r>
              <a:rPr dirty="0"/>
              <a:t>	</a:t>
            </a:r>
            <a:r>
              <a:rPr sz="2400" dirty="0">
                <a:latin typeface="Times New Roman"/>
                <a:cs typeface="Times New Roman"/>
              </a:rPr>
              <a:t>Motivating people to </a:t>
            </a:r>
            <a:r>
              <a:rPr sz="2400" spc="-5" dirty="0">
                <a:latin typeface="Times New Roman"/>
                <a:cs typeface="Times New Roman"/>
              </a:rPr>
              <a:t>ask </a:t>
            </a:r>
            <a:r>
              <a:rPr sz="2400" dirty="0">
                <a:latin typeface="Times New Roman"/>
                <a:cs typeface="Times New Roman"/>
              </a:rPr>
              <a:t>for quality </a:t>
            </a:r>
            <a:r>
              <a:rPr sz="2400" spc="-5" dirty="0">
                <a:latin typeface="Times New Roman"/>
                <a:cs typeface="Times New Roman"/>
              </a:rPr>
              <a:t>marks </a:t>
            </a:r>
            <a:r>
              <a:rPr sz="2400" dirty="0">
                <a:latin typeface="Times New Roman"/>
                <a:cs typeface="Times New Roman"/>
              </a:rPr>
              <a:t>such </a:t>
            </a:r>
            <a:r>
              <a:rPr sz="2400" spc="-5" dirty="0">
                <a:latin typeface="Times New Roman"/>
                <a:cs typeface="Times New Roman"/>
              </a:rPr>
              <a:t>as </a:t>
            </a:r>
            <a:r>
              <a:rPr sz="2400" dirty="0">
                <a:latin typeface="Times New Roman"/>
                <a:cs typeface="Times New Roman"/>
              </a:rPr>
              <a:t>ISI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mark,  Agmark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etc.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1957" y="586485"/>
            <a:ext cx="34131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Consumer</a:t>
            </a:r>
            <a:r>
              <a:rPr spc="-90" dirty="0"/>
              <a:t> </a:t>
            </a:r>
            <a:r>
              <a:rPr spc="-5" dirty="0"/>
              <a:t>Law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80413"/>
            <a:ext cx="7724140" cy="309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Times New Roman"/>
                <a:cs typeface="Times New Roman"/>
              </a:rPr>
              <a:t>"MODU"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5" dirty="0">
                <a:latin typeface="Times New Roman"/>
                <a:cs typeface="Times New Roman"/>
              </a:rPr>
              <a:t>"consumer </a:t>
            </a:r>
            <a:r>
              <a:rPr sz="2400" dirty="0">
                <a:latin typeface="Times New Roman"/>
                <a:cs typeface="Times New Roman"/>
              </a:rPr>
              <a:t>law" regulates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private</a:t>
            </a:r>
            <a:endParaRPr sz="2400">
              <a:latin typeface="Times New Roman"/>
              <a:cs typeface="Times New Roman"/>
            </a:endParaRPr>
          </a:p>
          <a:p>
            <a:pPr marL="355600" marR="54546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imes New Roman"/>
                <a:cs typeface="Times New Roman"/>
              </a:rPr>
              <a:t>law </a:t>
            </a:r>
            <a:r>
              <a:rPr sz="2400" dirty="0">
                <a:latin typeface="Times New Roman"/>
                <a:cs typeface="Times New Roman"/>
              </a:rPr>
              <a:t>relationships between individual </a:t>
            </a:r>
            <a:r>
              <a:rPr sz="2400" spc="-5" dirty="0">
                <a:latin typeface="Times New Roman"/>
                <a:cs typeface="Times New Roman"/>
              </a:rPr>
              <a:t>consumers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 </a:t>
            </a:r>
            <a:r>
              <a:rPr sz="2400" spc="-5" dirty="0">
                <a:latin typeface="Times New Roman"/>
                <a:cs typeface="Times New Roman"/>
              </a:rPr>
              <a:t>businesses </a:t>
            </a:r>
            <a:r>
              <a:rPr sz="2400" dirty="0">
                <a:latin typeface="Times New Roman"/>
                <a:cs typeface="Times New Roman"/>
              </a:rPr>
              <a:t>that sell those goods and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services.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IT deal with credit </a:t>
            </a:r>
            <a:r>
              <a:rPr sz="2400" spc="-15" dirty="0">
                <a:latin typeface="Times New Roman"/>
                <a:cs typeface="Times New Roman"/>
              </a:rPr>
              <a:t>repair, </a:t>
            </a:r>
            <a:r>
              <a:rPr sz="2400" dirty="0">
                <a:latin typeface="Times New Roman"/>
                <a:cs typeface="Times New Roman"/>
              </a:rPr>
              <a:t>debt </a:t>
            </a:r>
            <a:r>
              <a:rPr sz="2400" spc="-15" dirty="0">
                <a:latin typeface="Times New Roman"/>
                <a:cs typeface="Times New Roman"/>
              </a:rPr>
              <a:t>repair, </a:t>
            </a:r>
            <a:r>
              <a:rPr sz="2400" dirty="0">
                <a:latin typeface="Times New Roman"/>
                <a:cs typeface="Times New Roman"/>
              </a:rPr>
              <a:t>product </a:t>
            </a:r>
            <a:r>
              <a:rPr sz="2400" spc="-25" dirty="0">
                <a:latin typeface="Times New Roman"/>
                <a:cs typeface="Times New Roman"/>
              </a:rPr>
              <a:t>safety,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service  and </a:t>
            </a:r>
            <a:r>
              <a:rPr sz="2400" spc="-5" dirty="0">
                <a:latin typeface="Times New Roman"/>
                <a:cs typeface="Times New Roman"/>
              </a:rPr>
              <a:t>sales </a:t>
            </a:r>
            <a:r>
              <a:rPr sz="2400" dirty="0">
                <a:latin typeface="Times New Roman"/>
                <a:cs typeface="Times New Roman"/>
              </a:rPr>
              <a:t>contracts, bill collector regulation, pricing, utility  </a:t>
            </a:r>
            <a:r>
              <a:rPr sz="2400" spc="-10" dirty="0">
                <a:latin typeface="Times New Roman"/>
                <a:cs typeface="Times New Roman"/>
              </a:rPr>
              <a:t>turnoffs, </a:t>
            </a:r>
            <a:r>
              <a:rPr sz="2400" dirty="0">
                <a:latin typeface="Times New Roman"/>
                <a:cs typeface="Times New Roman"/>
              </a:rPr>
              <a:t>consolidation, personal loans that </a:t>
            </a:r>
            <a:r>
              <a:rPr sz="2400" spc="-10" dirty="0">
                <a:latin typeface="Times New Roman"/>
                <a:cs typeface="Times New Roman"/>
              </a:rPr>
              <a:t>may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lead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to bankruptcy and </a:t>
            </a:r>
            <a:r>
              <a:rPr sz="2400" spc="-5" dirty="0">
                <a:latin typeface="Times New Roman"/>
                <a:cs typeface="Times New Roman"/>
              </a:rPr>
              <a:t>much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more.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9641" y="388365"/>
            <a:ext cx="57365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3025" marR="5080" indent="-13309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CONCEPT OF</a:t>
            </a:r>
            <a:r>
              <a:rPr spc="-114" dirty="0"/>
              <a:t> </a:t>
            </a:r>
            <a:r>
              <a:rPr spc="-5" dirty="0"/>
              <a:t>CONSUMER  PROTECTION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004186"/>
            <a:ext cx="807085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lr>
                <a:srgbClr val="FFC000"/>
              </a:buClr>
              <a:buFont typeface="Arial"/>
              <a:buChar char="•"/>
              <a:tabLst>
                <a:tab pos="431800" algn="l"/>
                <a:tab pos="432434" algn="l"/>
              </a:tabLst>
            </a:pPr>
            <a:r>
              <a:rPr dirty="0"/>
              <a:t>	</a:t>
            </a:r>
            <a:r>
              <a:rPr sz="2400" spc="-5" dirty="0">
                <a:latin typeface="Times New Roman"/>
                <a:cs typeface="Times New Roman"/>
              </a:rPr>
              <a:t>Consumer </a:t>
            </a:r>
            <a:r>
              <a:rPr sz="2400" dirty="0">
                <a:latin typeface="Times New Roman"/>
                <a:cs typeface="Times New Roman"/>
              </a:rPr>
              <a:t>protection </a:t>
            </a:r>
            <a:r>
              <a:rPr sz="2400" spc="-5" dirty="0">
                <a:latin typeface="Times New Roman"/>
                <a:cs typeface="Times New Roman"/>
              </a:rPr>
              <a:t>means </a:t>
            </a:r>
            <a:r>
              <a:rPr sz="2400" dirty="0">
                <a:latin typeface="Times New Roman"/>
                <a:cs typeface="Times New Roman"/>
              </a:rPr>
              <a:t>safeguarding the interest and  rights of </a:t>
            </a:r>
            <a:r>
              <a:rPr sz="2400" spc="-5" dirty="0">
                <a:latin typeface="Times New Roman"/>
                <a:cs typeface="Times New Roman"/>
              </a:rPr>
              <a:t>consumers. </a:t>
            </a:r>
            <a:r>
              <a:rPr sz="2400" dirty="0">
                <a:latin typeface="Times New Roman"/>
                <a:cs typeface="Times New Roman"/>
              </a:rPr>
              <a:t>In other </a:t>
            </a:r>
            <a:r>
              <a:rPr sz="2400" spc="-5" dirty="0">
                <a:latin typeface="Times New Roman"/>
                <a:cs typeface="Times New Roman"/>
              </a:rPr>
              <a:t>words, </a:t>
            </a:r>
            <a:r>
              <a:rPr sz="2400" dirty="0">
                <a:latin typeface="Times New Roman"/>
                <a:cs typeface="Times New Roman"/>
              </a:rPr>
              <a:t>it refers to the </a:t>
            </a:r>
            <a:r>
              <a:rPr sz="2400" spc="-5" dirty="0">
                <a:latin typeface="Times New Roman"/>
                <a:cs typeface="Times New Roman"/>
              </a:rPr>
              <a:t>measures  </a:t>
            </a:r>
            <a:r>
              <a:rPr sz="2400" dirty="0">
                <a:latin typeface="Times New Roman"/>
                <a:cs typeface="Times New Roman"/>
              </a:rPr>
              <a:t>adopted for the protection of </a:t>
            </a:r>
            <a:r>
              <a:rPr sz="2400" spc="-5" dirty="0">
                <a:latin typeface="Times New Roman"/>
                <a:cs typeface="Times New Roman"/>
              </a:rPr>
              <a:t>consumers </a:t>
            </a:r>
            <a:r>
              <a:rPr sz="2400" dirty="0">
                <a:latin typeface="Times New Roman"/>
                <a:cs typeface="Times New Roman"/>
              </a:rPr>
              <a:t>from unscrupulous  and unethical </a:t>
            </a:r>
            <a:r>
              <a:rPr sz="2400" spc="-5" dirty="0">
                <a:latin typeface="Times New Roman"/>
                <a:cs typeface="Times New Roman"/>
              </a:rPr>
              <a:t>malpractices </a:t>
            </a:r>
            <a:r>
              <a:rPr sz="2400" dirty="0">
                <a:latin typeface="Times New Roman"/>
                <a:cs typeface="Times New Roman"/>
              </a:rPr>
              <a:t>by the business and to provide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them  </a:t>
            </a:r>
            <a:r>
              <a:rPr sz="2400" spc="-5" dirty="0">
                <a:latin typeface="Times New Roman"/>
                <a:cs typeface="Times New Roman"/>
              </a:rPr>
              <a:t>speedy </a:t>
            </a:r>
            <a:r>
              <a:rPr sz="2400" dirty="0">
                <a:latin typeface="Times New Roman"/>
                <a:cs typeface="Times New Roman"/>
              </a:rPr>
              <a:t>redressal of their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grievances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5306" y="703834"/>
            <a:ext cx="693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CONSUMER PROTECTION</a:t>
            </a:r>
            <a:r>
              <a:rPr spc="165" dirty="0"/>
              <a:t> </a:t>
            </a:r>
            <a:r>
              <a:rPr dirty="0"/>
              <a:t>ACT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98701"/>
            <a:ext cx="8072755" cy="309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Consumer Protection </a:t>
            </a:r>
            <a:r>
              <a:rPr sz="2400" dirty="0">
                <a:latin typeface="Times New Roman"/>
                <a:cs typeface="Times New Roman"/>
              </a:rPr>
              <a:t>Act, </a:t>
            </a:r>
            <a:r>
              <a:rPr sz="2400" spc="-5" dirty="0">
                <a:latin typeface="Times New Roman"/>
                <a:cs typeface="Times New Roman"/>
              </a:rPr>
              <a:t>1986 </a:t>
            </a:r>
            <a:r>
              <a:rPr sz="2400" dirty="0">
                <a:latin typeface="Times New Roman"/>
                <a:cs typeface="Times New Roman"/>
              </a:rPr>
              <a:t>was enacted </a:t>
            </a:r>
            <a:r>
              <a:rPr sz="2400" spc="-5" dirty="0">
                <a:latin typeface="Times New Roman"/>
                <a:cs typeface="Times New Roman"/>
              </a:rPr>
              <a:t>for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better</a:t>
            </a:r>
            <a:endParaRPr sz="24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protection of the interests of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consumers.</a:t>
            </a:r>
            <a:endParaRPr sz="2400">
              <a:latin typeface="Times New Roman"/>
              <a:cs typeface="Times New Roman"/>
            </a:endParaRPr>
          </a:p>
          <a:p>
            <a:pPr marL="355600" marR="5715" indent="-343535" algn="just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provisions </a:t>
            </a:r>
            <a:r>
              <a:rPr sz="2400" dirty="0">
                <a:latin typeface="Times New Roman"/>
                <a:cs typeface="Times New Roman"/>
              </a:rPr>
              <a:t>of the Act </a:t>
            </a:r>
            <a:r>
              <a:rPr sz="2400" spc="-5" dirty="0">
                <a:latin typeface="Times New Roman"/>
                <a:cs typeface="Times New Roman"/>
              </a:rPr>
              <a:t>came into </a:t>
            </a:r>
            <a:r>
              <a:rPr sz="2400" dirty="0">
                <a:latin typeface="Times New Roman"/>
                <a:cs typeface="Times New Roman"/>
              </a:rPr>
              <a:t>force </a:t>
            </a:r>
            <a:r>
              <a:rPr sz="2400" spc="-5" dirty="0">
                <a:latin typeface="Times New Roman"/>
                <a:cs typeface="Times New Roman"/>
              </a:rPr>
              <a:t>with </a:t>
            </a:r>
            <a:r>
              <a:rPr sz="2400" spc="-10" dirty="0">
                <a:latin typeface="Times New Roman"/>
                <a:cs typeface="Times New Roman"/>
              </a:rPr>
              <a:t>effect </a:t>
            </a:r>
            <a:r>
              <a:rPr sz="2400" dirty="0">
                <a:latin typeface="Times New Roman"/>
                <a:cs typeface="Times New Roman"/>
              </a:rPr>
              <a:t>from 15-  </a:t>
            </a:r>
            <a:r>
              <a:rPr sz="2400" spc="-5" dirty="0">
                <a:latin typeface="Times New Roman"/>
                <a:cs typeface="Times New Roman"/>
              </a:rPr>
              <a:t>4-87.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432434" algn="l"/>
              </a:tabLst>
            </a:pPr>
            <a:r>
              <a:rPr dirty="0"/>
              <a:t>	</a:t>
            </a:r>
            <a:r>
              <a:rPr sz="2400" spc="-5" dirty="0">
                <a:latin typeface="Times New Roman"/>
                <a:cs typeface="Times New Roman"/>
              </a:rPr>
              <a:t>Consumer Protection Act imposes strict liability </a:t>
            </a:r>
            <a:r>
              <a:rPr sz="2400" dirty="0">
                <a:latin typeface="Times New Roman"/>
                <a:cs typeface="Times New Roman"/>
              </a:rPr>
              <a:t>on a  </a:t>
            </a:r>
            <a:r>
              <a:rPr sz="2400" spc="-10" dirty="0">
                <a:latin typeface="Times New Roman"/>
                <a:cs typeface="Times New Roman"/>
              </a:rPr>
              <a:t>manufacturer, </a:t>
            </a:r>
            <a:r>
              <a:rPr sz="2400" dirty="0">
                <a:latin typeface="Times New Roman"/>
                <a:cs typeface="Times New Roman"/>
              </a:rPr>
              <a:t>in case of supply of defective </a:t>
            </a:r>
            <a:r>
              <a:rPr sz="2400" spc="-5" dirty="0">
                <a:latin typeface="Times New Roman"/>
                <a:cs typeface="Times New Roman"/>
              </a:rPr>
              <a:t>goods </a:t>
            </a:r>
            <a:r>
              <a:rPr sz="2400" dirty="0">
                <a:latin typeface="Times New Roman"/>
                <a:cs typeface="Times New Roman"/>
              </a:rPr>
              <a:t>by </a:t>
            </a:r>
            <a:r>
              <a:rPr sz="2400" spc="-5" dirty="0">
                <a:latin typeface="Times New Roman"/>
                <a:cs typeface="Times New Roman"/>
              </a:rPr>
              <a:t>him, </a:t>
            </a:r>
            <a:r>
              <a:rPr sz="2400" dirty="0">
                <a:latin typeface="Times New Roman"/>
                <a:cs typeface="Times New Roman"/>
              </a:rPr>
              <a:t>and  a </a:t>
            </a:r>
            <a:r>
              <a:rPr sz="2400" spc="-5" dirty="0">
                <a:latin typeface="Times New Roman"/>
                <a:cs typeface="Times New Roman"/>
              </a:rPr>
              <a:t>service </a:t>
            </a:r>
            <a:r>
              <a:rPr sz="2400" spc="-15" dirty="0">
                <a:latin typeface="Times New Roman"/>
                <a:cs typeface="Times New Roman"/>
              </a:rPr>
              <a:t>provider,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case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deficiency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rendering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its  </a:t>
            </a:r>
            <a:r>
              <a:rPr sz="2400" dirty="0">
                <a:latin typeface="Times New Roman"/>
                <a:cs typeface="Times New Roman"/>
              </a:rPr>
              <a:t>services.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2501" y="235965"/>
            <a:ext cx="569341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7085" marR="5080" indent="-794385">
              <a:lnSpc>
                <a:spcPct val="100000"/>
              </a:lnSpc>
              <a:spcBef>
                <a:spcPts val="100"/>
              </a:spcBef>
              <a:tabLst>
                <a:tab pos="3025775" algn="l"/>
              </a:tabLst>
            </a:pPr>
            <a:r>
              <a:rPr spc="-5" dirty="0"/>
              <a:t>HISTOR</a:t>
            </a:r>
            <a:r>
              <a:rPr dirty="0"/>
              <a:t>Y</a:t>
            </a:r>
            <a:r>
              <a:rPr spc="-20" dirty="0"/>
              <a:t> </a:t>
            </a:r>
            <a:r>
              <a:rPr spc="-5" dirty="0"/>
              <a:t>O</a:t>
            </a:r>
            <a:r>
              <a:rPr dirty="0"/>
              <a:t>F	</a:t>
            </a:r>
            <a:r>
              <a:rPr spc="-5" dirty="0"/>
              <a:t>CONSUMER  PROTECTION</a:t>
            </a:r>
            <a:r>
              <a:rPr spc="-40" dirty="0"/>
              <a:t> </a:t>
            </a:r>
            <a:r>
              <a:rPr dirty="0"/>
              <a:t>ACT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85898"/>
            <a:ext cx="806069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The act </a:t>
            </a:r>
            <a:r>
              <a:rPr sz="2400" spc="-5" dirty="0">
                <a:latin typeface="Times New Roman"/>
                <a:cs typeface="Times New Roman"/>
              </a:rPr>
              <a:t>was </a:t>
            </a:r>
            <a:r>
              <a:rPr sz="2400" dirty="0">
                <a:latin typeface="Times New Roman"/>
                <a:cs typeface="Times New Roman"/>
              </a:rPr>
              <a:t>passed in Lok Sabha on 9th </a:t>
            </a:r>
            <a:r>
              <a:rPr sz="2400" spc="-10" dirty="0">
                <a:latin typeface="Times New Roman"/>
                <a:cs typeface="Times New Roman"/>
              </a:rPr>
              <a:t>December,1986 </a:t>
            </a:r>
            <a:r>
              <a:rPr sz="2400" dirty="0">
                <a:latin typeface="Times New Roman"/>
                <a:cs typeface="Times New Roman"/>
              </a:rPr>
              <a:t>and it  </a:t>
            </a:r>
            <a:r>
              <a:rPr sz="2400" spc="-5" dirty="0">
                <a:latin typeface="Times New Roman"/>
                <a:cs typeface="Times New Roman"/>
              </a:rPr>
              <a:t>came </a:t>
            </a:r>
            <a:r>
              <a:rPr sz="2400" dirty="0">
                <a:latin typeface="Times New Roman"/>
                <a:cs typeface="Times New Roman"/>
              </a:rPr>
              <a:t>into force from 1 </a:t>
            </a:r>
            <a:r>
              <a:rPr sz="2400" spc="-5" dirty="0">
                <a:latin typeface="Times New Roman"/>
                <a:cs typeface="Times New Roman"/>
              </a:rPr>
              <a:t>July </a:t>
            </a:r>
            <a:r>
              <a:rPr sz="2400" dirty="0">
                <a:latin typeface="Times New Roman"/>
                <a:cs typeface="Times New Roman"/>
              </a:rPr>
              <a:t>1987. Rajya Sabha passed on 10th  </a:t>
            </a:r>
            <a:r>
              <a:rPr sz="2400" spc="-15" dirty="0">
                <a:latin typeface="Times New Roman"/>
                <a:cs typeface="Times New Roman"/>
              </a:rPr>
              <a:t>December, </a:t>
            </a:r>
            <a:r>
              <a:rPr sz="2400" dirty="0">
                <a:latin typeface="Times New Roman"/>
                <a:cs typeface="Times New Roman"/>
              </a:rPr>
              <a:t>1986 and assented by the </a:t>
            </a:r>
            <a:r>
              <a:rPr sz="2400" spc="-5" dirty="0">
                <a:latin typeface="Times New Roman"/>
                <a:cs typeface="Times New Roman"/>
              </a:rPr>
              <a:t>President </a:t>
            </a:r>
            <a:r>
              <a:rPr sz="2400" dirty="0">
                <a:latin typeface="Times New Roman"/>
                <a:cs typeface="Times New Roman"/>
              </a:rPr>
              <a:t>of India on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24th  </a:t>
            </a:r>
            <a:r>
              <a:rPr sz="2400" spc="-15" dirty="0">
                <a:latin typeface="Times New Roman"/>
                <a:cs typeface="Times New Roman"/>
              </a:rPr>
              <a:t>December, </a:t>
            </a:r>
            <a:r>
              <a:rPr sz="2400" dirty="0">
                <a:latin typeface="Times New Roman"/>
                <a:cs typeface="Times New Roman"/>
              </a:rPr>
              <a:t>1986 and was published in the Gazette of India on  26th </a:t>
            </a:r>
            <a:r>
              <a:rPr sz="2400" spc="-15" dirty="0">
                <a:latin typeface="Times New Roman"/>
                <a:cs typeface="Times New Roman"/>
              </a:rPr>
              <a:t>December, </a:t>
            </a:r>
            <a:r>
              <a:rPr sz="2400" dirty="0">
                <a:latin typeface="Times New Roman"/>
                <a:cs typeface="Times New Roman"/>
              </a:rPr>
              <a:t>1986.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15000" y="4267200"/>
            <a:ext cx="3124200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7533" y="235965"/>
            <a:ext cx="59436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1544" marR="5080" indent="-919480">
              <a:lnSpc>
                <a:spcPct val="100000"/>
              </a:lnSpc>
              <a:spcBef>
                <a:spcPts val="100"/>
              </a:spcBef>
              <a:tabLst>
                <a:tab pos="3275329" algn="l"/>
              </a:tabLst>
            </a:pPr>
            <a:r>
              <a:rPr spc="-5" dirty="0"/>
              <a:t>FEATUR</a:t>
            </a:r>
            <a:r>
              <a:rPr spc="10" dirty="0"/>
              <a:t>E</a:t>
            </a:r>
            <a:r>
              <a:rPr dirty="0"/>
              <a:t>S</a:t>
            </a:r>
            <a:r>
              <a:rPr spc="-35" dirty="0"/>
              <a:t> </a:t>
            </a:r>
            <a:r>
              <a:rPr spc="-5" dirty="0"/>
              <a:t>O</a:t>
            </a:r>
            <a:r>
              <a:rPr dirty="0"/>
              <a:t>F	</a:t>
            </a:r>
            <a:r>
              <a:rPr spc="-5" dirty="0"/>
              <a:t>CONSUMER  PROTECTION</a:t>
            </a:r>
            <a:r>
              <a:rPr spc="-40" dirty="0"/>
              <a:t> </a:t>
            </a:r>
            <a:r>
              <a:rPr dirty="0"/>
              <a:t>ACT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2501"/>
            <a:ext cx="7852409" cy="3611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marR="457834" indent="-457200" algn="r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57200" algn="l"/>
                <a:tab pos="457834" algn="l"/>
              </a:tabLst>
            </a:pPr>
            <a:r>
              <a:rPr sz="2400" dirty="0">
                <a:latin typeface="Times New Roman"/>
                <a:cs typeface="Times New Roman"/>
              </a:rPr>
              <a:t>It applies to all goods, services and </a:t>
            </a:r>
            <a:r>
              <a:rPr sz="2400" spc="-5" dirty="0">
                <a:latin typeface="Times New Roman"/>
                <a:cs typeface="Times New Roman"/>
              </a:rPr>
              <a:t>unfair </a:t>
            </a:r>
            <a:r>
              <a:rPr sz="2400" dirty="0">
                <a:latin typeface="Times New Roman"/>
                <a:cs typeface="Times New Roman"/>
              </a:rPr>
              <a:t>trade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practices</a:t>
            </a:r>
            <a:endParaRPr sz="2400">
              <a:latin typeface="Times New Roman"/>
              <a:cs typeface="Times New Roman"/>
            </a:endParaRPr>
          </a:p>
          <a:p>
            <a:pPr marR="403225" algn="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unless specifically </a:t>
            </a:r>
            <a:r>
              <a:rPr sz="2400" spc="-5" dirty="0">
                <a:latin typeface="Times New Roman"/>
                <a:cs typeface="Times New Roman"/>
              </a:rPr>
              <a:t>exempted </a:t>
            </a:r>
            <a:r>
              <a:rPr sz="2400" dirty="0">
                <a:latin typeface="Times New Roman"/>
                <a:cs typeface="Times New Roman"/>
              </a:rPr>
              <a:t>by the Central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Government.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431800" indent="-419734">
              <a:lnSpc>
                <a:spcPct val="100000"/>
              </a:lnSpc>
              <a:buFont typeface="Arial"/>
              <a:buChar char="•"/>
              <a:tabLst>
                <a:tab pos="431800" algn="l"/>
                <a:tab pos="432434" algn="l"/>
              </a:tabLst>
            </a:pPr>
            <a:r>
              <a:rPr sz="2400" dirty="0">
                <a:latin typeface="Times New Roman"/>
                <a:cs typeface="Times New Roman"/>
              </a:rPr>
              <a:t>It covers all sectors whether private, public or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co-operative.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It provides for </a:t>
            </a:r>
            <a:r>
              <a:rPr sz="2400" spc="-5" dirty="0">
                <a:latin typeface="Times New Roman"/>
                <a:cs typeface="Times New Roman"/>
              </a:rPr>
              <a:t>establishment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consumer </a:t>
            </a:r>
            <a:r>
              <a:rPr sz="2400" dirty="0">
                <a:latin typeface="Times New Roman"/>
                <a:cs typeface="Times New Roman"/>
              </a:rPr>
              <a:t>protection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councils  at the central, state and district levels to </a:t>
            </a:r>
            <a:r>
              <a:rPr sz="2400" spc="-5" dirty="0">
                <a:latin typeface="Times New Roman"/>
                <a:cs typeface="Times New Roman"/>
              </a:rPr>
              <a:t>promote </a:t>
            </a:r>
            <a:r>
              <a:rPr sz="2400" dirty="0">
                <a:latin typeface="Times New Roman"/>
                <a:cs typeface="Times New Roman"/>
              </a:rPr>
              <a:t>and protect  the rights of </a:t>
            </a:r>
            <a:r>
              <a:rPr sz="2400" spc="-5" dirty="0">
                <a:latin typeface="Times New Roman"/>
                <a:cs typeface="Times New Roman"/>
              </a:rPr>
              <a:t>consumers </a:t>
            </a:r>
            <a:r>
              <a:rPr sz="2400" dirty="0">
                <a:latin typeface="Times New Roman"/>
                <a:cs typeface="Times New Roman"/>
              </a:rPr>
              <a:t>and a three tier quasijudicial  </a:t>
            </a:r>
            <a:r>
              <a:rPr sz="2400" spc="-5" dirty="0">
                <a:latin typeface="Times New Roman"/>
                <a:cs typeface="Times New Roman"/>
              </a:rPr>
              <a:t>machinery </a:t>
            </a:r>
            <a:r>
              <a:rPr sz="2400" dirty="0">
                <a:latin typeface="Times New Roman"/>
                <a:cs typeface="Times New Roman"/>
              </a:rPr>
              <a:t>to deal with </a:t>
            </a:r>
            <a:r>
              <a:rPr sz="2400" spc="-5" dirty="0">
                <a:latin typeface="Times New Roman"/>
                <a:cs typeface="Times New Roman"/>
              </a:rPr>
              <a:t>consumer </a:t>
            </a:r>
            <a:r>
              <a:rPr sz="2400" dirty="0">
                <a:latin typeface="Times New Roman"/>
                <a:cs typeface="Times New Roman"/>
              </a:rPr>
              <a:t>grievances and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disputes.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8010" y="510285"/>
            <a:ext cx="28873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OBJECTIVES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848739"/>
            <a:ext cx="7995284" cy="251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90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protect the </a:t>
            </a:r>
            <a:r>
              <a:rPr sz="2400" spc="-5" dirty="0">
                <a:latin typeface="Times New Roman"/>
                <a:cs typeface="Times New Roman"/>
              </a:rPr>
              <a:t>consumer </a:t>
            </a: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abuse.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90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provide a venue </a:t>
            </a: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grievance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/redress.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90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ensure a better quality of living by </a:t>
            </a:r>
            <a:r>
              <a:rPr sz="2400" spc="-5" dirty="0">
                <a:latin typeface="Times New Roman"/>
                <a:cs typeface="Times New Roman"/>
              </a:rPr>
              <a:t>improving </a:t>
            </a:r>
            <a:r>
              <a:rPr sz="2400" dirty="0">
                <a:latin typeface="Times New Roman"/>
                <a:cs typeface="Times New Roman"/>
              </a:rPr>
              <a:t>the quality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 </a:t>
            </a:r>
            <a:r>
              <a:rPr sz="2400" spc="-5" dirty="0">
                <a:latin typeface="Times New Roman"/>
                <a:cs typeface="Times New Roman"/>
              </a:rPr>
              <a:t>consumer </a:t>
            </a:r>
            <a:r>
              <a:rPr sz="2400" dirty="0">
                <a:latin typeface="Times New Roman"/>
                <a:cs typeface="Times New Roman"/>
              </a:rPr>
              <a:t>products &amp;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services.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2439</Words>
  <Application>Microsoft Office PowerPoint</Application>
  <PresentationFormat>On-screen Show (4:3)</PresentationFormat>
  <Paragraphs>184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Tahoma</vt:lpstr>
      <vt:lpstr>Times New Roman</vt:lpstr>
      <vt:lpstr>Office Theme</vt:lpstr>
      <vt:lpstr>PowerPoint Presentation</vt:lpstr>
      <vt:lpstr>INTRODUCTION OF LAW</vt:lpstr>
      <vt:lpstr>What is Consumer</vt:lpstr>
      <vt:lpstr>Consumer Law</vt:lpstr>
      <vt:lpstr>CONCEPT OF CONSUMER  PROTECTION</vt:lpstr>
      <vt:lpstr>CONSUMER PROTECTION ACT</vt:lpstr>
      <vt:lpstr>HISTORY OF CONSUMER  PROTECTION ACT</vt:lpstr>
      <vt:lpstr>FEATURES OF CONSUMER  PROTECTION ACT</vt:lpstr>
      <vt:lpstr>OBJECTIVES</vt:lpstr>
      <vt:lpstr>IMPORTANCE OF CONSUMER  PROTECTION ACT</vt:lpstr>
      <vt:lpstr>PowerPoint Presentation</vt:lpstr>
      <vt:lpstr>PowerPoint Presentation</vt:lpstr>
      <vt:lpstr>PowerPoint Presentation</vt:lpstr>
      <vt:lpstr>SCOPE OF CONSUMER  PROTECTION ACT</vt:lpstr>
      <vt:lpstr>NEEDS OF CONSUMER  PROTECTION ACT</vt:lpstr>
      <vt:lpstr>PowerPoint Presentation</vt:lpstr>
      <vt:lpstr>PowerPoint Presentation</vt:lpstr>
      <vt:lpstr>RIGHTS OF CONSUMER</vt:lpstr>
      <vt:lpstr>PowerPoint Presentation</vt:lpstr>
      <vt:lpstr>PowerPoint Presentation</vt:lpstr>
      <vt:lpstr>CONSUMER REPONSBILITY</vt:lpstr>
      <vt:lpstr>PowerPoint Presentation</vt:lpstr>
      <vt:lpstr>WAYS AND MEANS</vt:lpstr>
      <vt:lpstr>PowerPoint Presentation</vt:lpstr>
      <vt:lpstr>FILING A COMPLAINT</vt:lpstr>
      <vt:lpstr>PowerPoint Presentation</vt:lpstr>
      <vt:lpstr>SOME RELIEFS OR REMEDIES TO  CONSUMER</vt:lpstr>
      <vt:lpstr>Three tier consumer grievances</vt:lpstr>
      <vt:lpstr>DISRICT FORUM</vt:lpstr>
      <vt:lpstr>STATE FORUM</vt:lpstr>
      <vt:lpstr>NATIONAL FORUM</vt:lpstr>
      <vt:lpstr>ROLE OF CONSUMER  ORGANISATION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shubhangee diwe</cp:lastModifiedBy>
  <cp:revision>13</cp:revision>
  <dcterms:created xsi:type="dcterms:W3CDTF">2020-04-12T07:20:38Z</dcterms:created>
  <dcterms:modified xsi:type="dcterms:W3CDTF">2023-02-16T15:47:03Z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2020-04-12T00:00:00Z</vt:filetime>
  </property>
</Properties>
</file>