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CBF0E-9531-48EA-B9B9-748C09206D6D}" type="datetimeFigureOut">
              <a:rPr lang="en-US" smtClean="0"/>
              <a:pPr/>
              <a:t>2/20/2023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5575C-C1C3-4B2E-8A03-331BED0A89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75C-C1C3-4B2E-8A03-331BED0A89A9}"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EF15EE-8337-41D6-A79C-646802A9407E}" type="datetimeFigureOut">
              <a:rPr lang="en-US" smtClean="0"/>
              <a:pPr/>
              <a:t>2/20/2023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3A2B8B-CEDD-4891-AD53-AB25419FD5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A2B8B-CEDD-4891-AD53-AB25419FD54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EF15EE-8337-41D6-A79C-646802A9407E}" type="datetimeFigureOut">
              <a:rPr lang="en-US" smtClean="0"/>
              <a:pPr/>
              <a:t>2/20/2023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EF15EE-8337-41D6-A79C-646802A9407E}" type="datetimeFigureOut">
              <a:rPr lang="en-US" smtClean="0"/>
              <a:pPr/>
              <a:t>2/20/2023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A2B8B-CEDD-4891-AD53-AB25419FD5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EF15EE-8337-41D6-A79C-646802A9407E}" type="datetimeFigureOut">
              <a:rPr lang="en-US" smtClean="0"/>
              <a:pPr/>
              <a:t>2/20/2023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3A2B8B-CEDD-4891-AD53-AB25419FD54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EF15EE-8337-41D6-A79C-646802A9407E}" type="datetimeFigureOut">
              <a:rPr lang="en-US" smtClean="0"/>
              <a:pPr/>
              <a:t>2/20/2023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3A2B8B-CEDD-4891-AD53-AB25419FD5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533400"/>
            <a:ext cx="2705100" cy="762000"/>
          </a:xfrm>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800"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DVOT-Surekh" pitchFamily="2" charset="0"/>
                <a:cs typeface="DVOT-Surekh" pitchFamily="2" charset="0"/>
              </a:rPr>
              <a:t>B.A. 1</a:t>
            </a:r>
            <a:r>
              <a:rPr lang="en-US" sz="2800" baseline="30000"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DVOT-Surekh" pitchFamily="2" charset="0"/>
                <a:cs typeface="DVOT-Surekh" pitchFamily="2" charset="0"/>
              </a:rPr>
              <a:t>st</a:t>
            </a:r>
            <a:r>
              <a:rPr lang="en-US" sz="2800"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DVOT-Surekh" pitchFamily="2" charset="0"/>
                <a:cs typeface="DVOT-Surekh" pitchFamily="2" charset="0"/>
              </a:rPr>
              <a:t> Year</a:t>
            </a:r>
            <a:endParaRPr lang="en-US" sz="2800"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latin typeface="DVOT-Surekh" pitchFamily="2" charset="0"/>
              <a:cs typeface="DVOT-Surekh" pitchFamily="2" charset="0"/>
            </a:endParaRPr>
          </a:p>
        </p:txBody>
      </p:sp>
      <p:sp>
        <p:nvSpPr>
          <p:cNvPr id="3" name="Subtitle 2"/>
          <p:cNvSpPr>
            <a:spLocks noGrp="1"/>
          </p:cNvSpPr>
          <p:nvPr>
            <p:ph type="subTitle" idx="1"/>
          </p:nvPr>
        </p:nvSpPr>
        <p:spPr>
          <a:xfrm>
            <a:off x="762000" y="1752600"/>
            <a:ext cx="7696200" cy="2819400"/>
          </a:xfrm>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1600" dirty="0" smtClean="0">
                <a:solidFill>
                  <a:schemeClr val="tx2">
                    <a:lumMod val="75000"/>
                  </a:schemeClr>
                </a:solidFill>
                <a:latin typeface="Britannic Bold" pitchFamily="34" charset="0"/>
              </a:rPr>
              <a:t>Subject :- Sociology</a:t>
            </a:r>
          </a:p>
          <a:p>
            <a:pPr algn="l"/>
            <a:r>
              <a:rPr lang="en-US" sz="1600" dirty="0" smtClean="0">
                <a:solidFill>
                  <a:schemeClr val="tx2">
                    <a:lumMod val="75000"/>
                  </a:schemeClr>
                </a:solidFill>
                <a:latin typeface="Britannic Bold" pitchFamily="34" charset="0"/>
              </a:rPr>
              <a:t>Paper Name :- </a:t>
            </a:r>
            <a:r>
              <a:rPr lang="en-US" sz="1600" dirty="0" err="1" smtClean="0">
                <a:solidFill>
                  <a:schemeClr val="tx2">
                    <a:lumMod val="75000"/>
                  </a:schemeClr>
                </a:solidFill>
                <a:latin typeface="Britannic Bold" pitchFamily="34" charset="0"/>
              </a:rPr>
              <a:t>Intorduction</a:t>
            </a:r>
            <a:r>
              <a:rPr lang="en-US" sz="1600" dirty="0" smtClean="0">
                <a:solidFill>
                  <a:schemeClr val="tx2">
                    <a:lumMod val="75000"/>
                  </a:schemeClr>
                </a:solidFill>
                <a:latin typeface="Britannic Bold" pitchFamily="34" charset="0"/>
              </a:rPr>
              <a:t> To Sociology</a:t>
            </a:r>
          </a:p>
          <a:p>
            <a:pPr algn="l"/>
            <a:r>
              <a:rPr lang="en-US" sz="1600" dirty="0" smtClean="0">
                <a:solidFill>
                  <a:schemeClr val="tx2">
                    <a:lumMod val="75000"/>
                  </a:schemeClr>
                </a:solidFill>
                <a:latin typeface="Britannic Bold" pitchFamily="34" charset="0"/>
              </a:rPr>
              <a:t>Paper I </a:t>
            </a:r>
            <a:r>
              <a:rPr lang="en-US" sz="1600" dirty="0" err="1" smtClean="0">
                <a:solidFill>
                  <a:schemeClr val="tx2">
                    <a:lumMod val="75000"/>
                  </a:schemeClr>
                </a:solidFill>
                <a:latin typeface="Britannic Bold" pitchFamily="34" charset="0"/>
              </a:rPr>
              <a:t>st</a:t>
            </a:r>
            <a:endParaRPr lang="en-US" sz="1600" dirty="0" smtClean="0">
              <a:solidFill>
                <a:schemeClr val="tx2">
                  <a:lumMod val="75000"/>
                </a:schemeClr>
              </a:solidFill>
              <a:latin typeface="Britannic Bold" pitchFamily="34" charset="0"/>
            </a:endParaRPr>
          </a:p>
          <a:p>
            <a:r>
              <a:rPr lang="mr-IN" sz="1600" dirty="0" smtClean="0">
                <a:solidFill>
                  <a:schemeClr val="tx2">
                    <a:lumMod val="75000"/>
                  </a:schemeClr>
                </a:solidFill>
                <a:latin typeface="Britannic Bold" pitchFamily="34" charset="0"/>
              </a:rPr>
              <a:t>                                                </a:t>
            </a:r>
          </a:p>
          <a:p>
            <a:endParaRPr lang="mr-IN" sz="1600" dirty="0">
              <a:solidFill>
                <a:schemeClr val="tx2">
                  <a:lumMod val="75000"/>
                </a:schemeClr>
              </a:solidFill>
              <a:latin typeface="Britannic Bold" pitchFamily="34" charset="0"/>
            </a:endParaRPr>
          </a:p>
          <a:p>
            <a:pPr algn="ctr"/>
            <a:r>
              <a:rPr lang="mr-IN" sz="1800" dirty="0" smtClean="0">
                <a:solidFill>
                  <a:schemeClr val="bg2">
                    <a:lumMod val="50000"/>
                  </a:schemeClr>
                </a:solidFill>
                <a:latin typeface="Britannic Bold" pitchFamily="34" charset="0"/>
              </a:rPr>
              <a:t>                          </a:t>
            </a:r>
            <a:r>
              <a:rPr lang="mr-IN" sz="1800" dirty="0" smtClean="0">
                <a:solidFill>
                  <a:schemeClr val="bg2">
                    <a:lumMod val="50000"/>
                  </a:schemeClr>
                </a:solidFill>
                <a:latin typeface="Britannic Bold" pitchFamily="34" charset="0"/>
              </a:rPr>
              <a:t>                   </a:t>
            </a:r>
            <a:r>
              <a:rPr lang="mr-IN" sz="1800" b="1" dirty="0" smtClean="0">
                <a:solidFill>
                  <a:schemeClr val="bg2">
                    <a:lumMod val="50000"/>
                  </a:schemeClr>
                </a:solidFill>
                <a:latin typeface="DVOT-Surekh" pitchFamily="2" charset="0"/>
                <a:cs typeface="DVOT-Surekh" pitchFamily="2" charset="0"/>
              </a:rPr>
              <a:t>प्रा. राहुल मुनेश्वर</a:t>
            </a:r>
            <a:endParaRPr lang="mr-IN" sz="1800" b="1" dirty="0">
              <a:solidFill>
                <a:schemeClr val="bg2">
                  <a:lumMod val="50000"/>
                </a:schemeClr>
              </a:solidFill>
              <a:latin typeface="DVOT-Surekh" pitchFamily="2" charset="0"/>
              <a:cs typeface="DVOT-Surekh" pitchFamily="2" charset="0"/>
            </a:endParaRPr>
          </a:p>
          <a:p>
            <a:pPr algn="ctr"/>
            <a:r>
              <a:rPr lang="mr-IN" sz="1600" dirty="0" smtClean="0">
                <a:solidFill>
                  <a:schemeClr val="tx2">
                    <a:lumMod val="75000"/>
                  </a:schemeClr>
                </a:solidFill>
                <a:latin typeface="DVOT-Surekh" pitchFamily="2" charset="0"/>
                <a:cs typeface="DVOT-Surekh" pitchFamily="2" charset="0"/>
              </a:rPr>
              <a:t>                                             </a:t>
            </a:r>
            <a:r>
              <a:rPr lang="mr-IN" sz="1600" dirty="0" smtClean="0">
                <a:solidFill>
                  <a:schemeClr val="tx2">
                    <a:lumMod val="75000"/>
                  </a:schemeClr>
                </a:solidFill>
                <a:latin typeface="DVOT-Surekh" pitchFamily="2" charset="0"/>
                <a:cs typeface="DVOT-Surekh" pitchFamily="2" charset="0"/>
              </a:rPr>
              <a:t>                                                    समाजशास्त्र विभाग,</a:t>
            </a:r>
            <a:endParaRPr lang="en-US" sz="1600" dirty="0" smtClean="0">
              <a:solidFill>
                <a:schemeClr val="tx2">
                  <a:lumMod val="75000"/>
                </a:schemeClr>
              </a:solidFill>
              <a:latin typeface="DVOT-Surekh" pitchFamily="2" charset="0"/>
              <a:cs typeface="DVOT-Surekh" pitchFamily="2" charset="0"/>
            </a:endParaRPr>
          </a:p>
          <a:p>
            <a:r>
              <a:rPr lang="mr-IN" sz="1600" dirty="0" smtClean="0">
                <a:solidFill>
                  <a:schemeClr val="tx2">
                    <a:lumMod val="75000"/>
                  </a:schemeClr>
                </a:solidFill>
                <a:latin typeface="DVOT-Surekh" pitchFamily="2" charset="0"/>
                <a:cs typeface="DVOT-Surekh" pitchFamily="2" charset="0"/>
              </a:rPr>
              <a:t>बळीराम पाटील महाविद्यालय, किनवट</a:t>
            </a:r>
            <a:endParaRPr lang="mr-IN" sz="1600" dirty="0">
              <a:solidFill>
                <a:schemeClr val="tx2">
                  <a:lumMod val="75000"/>
                </a:schemeClr>
              </a:solidFill>
              <a:latin typeface="DVOT-Surekh" pitchFamily="2" charset="0"/>
              <a:cs typeface="DVOT-Surekh"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762000"/>
            <a:ext cx="7696200" cy="4191000"/>
          </a:xfrm>
        </p:spPr>
        <p:style>
          <a:lnRef idx="2">
            <a:schemeClr val="accent1"/>
          </a:lnRef>
          <a:fillRef idx="1">
            <a:schemeClr val="lt1"/>
          </a:fillRef>
          <a:effectRef idx="0">
            <a:schemeClr val="accent1"/>
          </a:effectRef>
          <a:fontRef idx="minor">
            <a:schemeClr val="dk1"/>
          </a:fontRef>
        </p:style>
        <p:txBody>
          <a:bodyPr>
            <a:normAutofit/>
          </a:bodyPr>
          <a:lstStyle/>
          <a:p>
            <a:pPr algn="l">
              <a:buFont typeface="Wingdings" pitchFamily="2" charset="2"/>
              <a:buChar char="q"/>
            </a:pPr>
            <a:r>
              <a:rPr lang="mr-IN" sz="1800" b="1" dirty="0" smtClean="0">
                <a:solidFill>
                  <a:schemeClr val="tx1">
                    <a:lumMod val="75000"/>
                    <a:lumOff val="25000"/>
                  </a:schemeClr>
                </a:solidFill>
              </a:rPr>
              <a:t>  </a:t>
            </a:r>
            <a:r>
              <a:rPr lang="en-US" sz="1800" b="1" dirty="0" smtClean="0">
                <a:solidFill>
                  <a:schemeClr val="tx1">
                    <a:lumMod val="75000"/>
                    <a:lumOff val="25000"/>
                  </a:schemeClr>
                </a:solidFill>
              </a:rPr>
              <a:t>Chapter </a:t>
            </a:r>
            <a:r>
              <a:rPr lang="en-US" sz="1800" b="1" dirty="0" err="1" smtClean="0">
                <a:solidFill>
                  <a:schemeClr val="tx1">
                    <a:lumMod val="75000"/>
                    <a:lumOff val="25000"/>
                  </a:schemeClr>
                </a:solidFill>
              </a:rPr>
              <a:t>Ist</a:t>
            </a:r>
            <a:r>
              <a:rPr lang="en-US" sz="1800" b="1" dirty="0" smtClean="0">
                <a:solidFill>
                  <a:schemeClr val="tx1">
                    <a:lumMod val="75000"/>
                    <a:lumOff val="25000"/>
                  </a:schemeClr>
                </a:solidFill>
              </a:rPr>
              <a:t> </a:t>
            </a:r>
            <a:r>
              <a:rPr lang="mr-IN" sz="1800" b="1" dirty="0" smtClean="0">
                <a:solidFill>
                  <a:schemeClr val="tx1">
                    <a:lumMod val="75000"/>
                    <a:lumOff val="25000"/>
                  </a:schemeClr>
                </a:solidFill>
              </a:rPr>
              <a:t>           </a:t>
            </a:r>
          </a:p>
          <a:p>
            <a:pPr algn="l"/>
            <a:r>
              <a:rPr lang="mr-IN" sz="1800" b="1" dirty="0" smtClean="0">
                <a:solidFill>
                  <a:schemeClr val="tx1">
                    <a:lumMod val="75000"/>
                    <a:lumOff val="25000"/>
                  </a:schemeClr>
                </a:solidFill>
                <a:latin typeface="DVOT-Surekh" pitchFamily="2" charset="0"/>
                <a:cs typeface="DVOT-Surekh" pitchFamily="2" charset="0"/>
              </a:rPr>
              <a:t>                             </a:t>
            </a:r>
            <a:r>
              <a:rPr lang="mr-IN" sz="1800" b="1" u="sng" dirty="0" smtClean="0">
                <a:solidFill>
                  <a:schemeClr val="tx1">
                    <a:lumMod val="75000"/>
                    <a:lumOff val="25000"/>
                  </a:schemeClr>
                </a:solidFill>
                <a:latin typeface="DVOT-Surekh" pitchFamily="2" charset="0"/>
                <a:cs typeface="DVOT-Surekh" pitchFamily="2" charset="0"/>
              </a:rPr>
              <a:t> </a:t>
            </a:r>
            <a:r>
              <a:rPr lang="mr-IN" sz="1800" b="1" u="sng" dirty="0" smtClean="0">
                <a:solidFill>
                  <a:srgbClr val="FF0000"/>
                </a:solidFill>
                <a:latin typeface="DVOT-Surekh" pitchFamily="2" charset="0"/>
                <a:cs typeface="DVOT-Surekh" pitchFamily="2" charset="0"/>
              </a:rPr>
              <a:t>समाजशास्त्राचा परिचय</a:t>
            </a:r>
          </a:p>
          <a:p>
            <a:pPr algn="l">
              <a:buFont typeface="Arial" pitchFamily="34" charset="0"/>
              <a:buChar char="•"/>
            </a:pPr>
            <a:endParaRPr lang="mr-IN" sz="1200" dirty="0" smtClean="0">
              <a:solidFill>
                <a:srgbClr val="FF0000"/>
              </a:solidFill>
            </a:endParaRPr>
          </a:p>
          <a:p>
            <a:pPr algn="l">
              <a:buFont typeface="Wingdings" pitchFamily="2" charset="2"/>
              <a:buChar char="v"/>
            </a:pPr>
            <a:r>
              <a:rPr lang="mr-IN" sz="1800" b="1" u="sng" dirty="0" smtClean="0">
                <a:solidFill>
                  <a:srgbClr val="C00000"/>
                </a:solidFill>
                <a:latin typeface="DVOT-Surekh" pitchFamily="2" charset="0"/>
                <a:cs typeface="DVOT-Surekh" pitchFamily="2" charset="0"/>
              </a:rPr>
              <a:t>प्रस्तावना</a:t>
            </a:r>
            <a:endParaRPr lang="mr-IN" sz="1800" b="1" u="sng" dirty="0">
              <a:solidFill>
                <a:srgbClr val="C00000"/>
              </a:solidFill>
              <a:latin typeface="DVOT-Surekh" pitchFamily="2" charset="0"/>
              <a:cs typeface="DVOT-Surekh" pitchFamily="2" charset="0"/>
            </a:endParaRPr>
          </a:p>
          <a:p>
            <a:pPr algn="l"/>
            <a:endParaRPr lang="mr-IN" sz="1100" dirty="0" smtClean="0"/>
          </a:p>
          <a:p>
            <a:pPr algn="l"/>
            <a:endParaRPr lang="mr-IN" sz="1100" dirty="0"/>
          </a:p>
          <a:p>
            <a:pPr algn="l"/>
            <a:endParaRPr lang="mr-IN" sz="1100" dirty="0" smtClean="0"/>
          </a:p>
          <a:p>
            <a:pPr algn="l"/>
            <a:endParaRPr lang="mr-IN" sz="1100" dirty="0" smtClean="0"/>
          </a:p>
          <a:p>
            <a:pPr algn="just"/>
            <a:r>
              <a:rPr lang="mr-IN" sz="1100" dirty="0"/>
              <a:t> </a:t>
            </a:r>
            <a:r>
              <a:rPr lang="mr-IN" sz="1100" dirty="0" smtClean="0"/>
              <a:t>       </a:t>
            </a:r>
            <a:r>
              <a:rPr lang="mr-IN" sz="1600" dirty="0" smtClean="0">
                <a:solidFill>
                  <a:schemeClr val="tx1">
                    <a:lumMod val="75000"/>
                    <a:lumOff val="25000"/>
                  </a:schemeClr>
                </a:solidFill>
                <a:latin typeface="DVOT-Surekh" pitchFamily="2" charset="0"/>
                <a:cs typeface="DVOT-Surekh" pitchFamily="2" charset="0"/>
              </a:rPr>
              <a:t>ऍरिस्टॉटल ने मानव हा सामाजिक प्राणी संबोधले आहे. मानवातील सामाजिक संबंधाने सामाजिक जीवन घडवले जात. मानव हा समाजशील प्राणी आहे. मनुष्याच्या अनेक प्रकारच्या गरजा असतात मानवी गरजा अमर्यादित असून त्या सर्व गरजांची पूर्तता करणे अशक्य आहे. त्यासाठी त्याला इतर मानवाचे सहकार्य घ्यावे लागते. या सहकार्याच्या वृत्तीतूनच मानवात समाजकरून राहण्याच्या भावनेचा उदय झाला.</a:t>
            </a:r>
            <a:endParaRPr lang="en-US" sz="1100" dirty="0">
              <a:solidFill>
                <a:schemeClr val="tx1">
                  <a:lumMod val="75000"/>
                  <a:lumOff val="25000"/>
                </a:schemeClr>
              </a:solidFill>
              <a:latin typeface="DVOT-Surekh" pitchFamily="2" charset="0"/>
              <a:cs typeface="DVOT-Surekh" pitchFamily="2" charset="0"/>
            </a:endParaRPr>
          </a:p>
        </p:txBody>
      </p:sp>
      <p:sp>
        <p:nvSpPr>
          <p:cNvPr id="4" name="Oval 3"/>
          <p:cNvSpPr/>
          <p:nvPr/>
        </p:nvSpPr>
        <p:spPr>
          <a:xfrm>
            <a:off x="3200400" y="1219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943600" y="1219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914400"/>
            <a:ext cx="7696200" cy="3810000"/>
          </a:xfrm>
        </p:spPr>
        <p:style>
          <a:lnRef idx="2">
            <a:schemeClr val="accent1"/>
          </a:lnRef>
          <a:fillRef idx="1">
            <a:schemeClr val="lt1"/>
          </a:fillRef>
          <a:effectRef idx="0">
            <a:schemeClr val="accent1"/>
          </a:effectRef>
          <a:fontRef idx="minor">
            <a:schemeClr val="dk1"/>
          </a:fontRef>
        </p:style>
        <p:txBody>
          <a:bodyPr>
            <a:normAutofit/>
          </a:bodyPr>
          <a:lstStyle/>
          <a:p>
            <a:endParaRPr lang="mr-IN" sz="1800" b="1" u="sng" dirty="0" smtClean="0">
              <a:solidFill>
                <a:srgbClr val="C00000"/>
              </a:solidFill>
              <a:latin typeface="DVOT-Surekh" pitchFamily="2" charset="0"/>
              <a:cs typeface="DVOT-Surekh" pitchFamily="2" charset="0"/>
            </a:endParaRPr>
          </a:p>
          <a:p>
            <a:pPr algn="ctr"/>
            <a:r>
              <a:rPr lang="mr-IN" sz="1800" b="1" u="sng" dirty="0" smtClean="0">
                <a:solidFill>
                  <a:srgbClr val="C00000"/>
                </a:solidFill>
                <a:latin typeface="DVOT-Surekh" pitchFamily="2" charset="0"/>
                <a:cs typeface="DVOT-Surekh" pitchFamily="2" charset="0"/>
              </a:rPr>
              <a:t>समाजशास्त्राचा उदय आणि विकास</a:t>
            </a:r>
          </a:p>
          <a:p>
            <a:pPr algn="l"/>
            <a:endParaRPr lang="mr-IN" sz="1400" dirty="0">
              <a:latin typeface="DVOT-Surekh" pitchFamily="2" charset="0"/>
              <a:cs typeface="DVOT-Surekh" pitchFamily="2" charset="0"/>
            </a:endParaRPr>
          </a:p>
          <a:p>
            <a:pPr algn="l">
              <a:buFont typeface="Wingdings" pitchFamily="2" charset="2"/>
              <a:buChar char="v"/>
            </a:pPr>
            <a:r>
              <a:rPr lang="mr-IN" sz="1600" b="1" dirty="0" smtClean="0">
                <a:solidFill>
                  <a:schemeClr val="accent6">
                    <a:lumMod val="75000"/>
                  </a:schemeClr>
                </a:solidFill>
                <a:latin typeface="DVOT-Surekh" pitchFamily="2" charset="0"/>
                <a:cs typeface="DVOT-Surekh" pitchFamily="2" charset="0"/>
              </a:rPr>
              <a:t> समाजशास्त्राची व्याख्या </a:t>
            </a:r>
          </a:p>
          <a:p>
            <a:pPr algn="l"/>
            <a:endParaRPr lang="mr-IN" sz="1400" dirty="0">
              <a:latin typeface="DVOT-Surekh" pitchFamily="2" charset="0"/>
              <a:cs typeface="DVOT-Surekh" pitchFamily="2" charset="0"/>
            </a:endParaRPr>
          </a:p>
          <a:p>
            <a:pPr marL="228600" indent="-228600" algn="l">
              <a:lnSpc>
                <a:spcPct val="200000"/>
              </a:lnSpc>
              <a:buFont typeface="+mj-lt"/>
              <a:buAutoNum type="arabicPeriod"/>
            </a:pPr>
            <a:r>
              <a:rPr lang="mr-IN" sz="1400" dirty="0" smtClean="0">
                <a:solidFill>
                  <a:schemeClr val="tx1"/>
                </a:solidFill>
                <a:latin typeface="DVOT-Surekh" pitchFamily="2" charset="0"/>
                <a:cs typeface="DVOT-Surekh" pitchFamily="2" charset="0"/>
              </a:rPr>
              <a:t>लेस्टर वार्ड- समाजशास्त्र हे समाजाचे विज्ञान आहे.</a:t>
            </a:r>
          </a:p>
          <a:p>
            <a:pPr marL="228600" indent="-228600" algn="l">
              <a:lnSpc>
                <a:spcPct val="200000"/>
              </a:lnSpc>
              <a:buFont typeface="+mj-lt"/>
              <a:buAutoNum type="arabicPeriod"/>
            </a:pPr>
            <a:r>
              <a:rPr lang="mr-IN" sz="1400" dirty="0" smtClean="0">
                <a:solidFill>
                  <a:schemeClr val="tx1"/>
                </a:solidFill>
                <a:latin typeface="DVOT-Surekh" pitchFamily="2" charset="0"/>
                <a:cs typeface="DVOT-Surekh" pitchFamily="2" charset="0"/>
              </a:rPr>
              <a:t>मॅकआयवर व पेज - समाजशास्त्र म्हणजे सामाजिक संबंधाचा अभ्यास करणारे शास्त्र होय.</a:t>
            </a:r>
          </a:p>
          <a:p>
            <a:pPr marL="228600" indent="-228600" algn="l">
              <a:lnSpc>
                <a:spcPct val="200000"/>
              </a:lnSpc>
              <a:buFont typeface="+mj-lt"/>
              <a:buAutoNum type="arabicPeriod"/>
            </a:pPr>
            <a:r>
              <a:rPr lang="mr-IN" sz="1400" dirty="0" smtClean="0">
                <a:solidFill>
                  <a:schemeClr val="tx1"/>
                </a:solidFill>
                <a:latin typeface="DVOT-Surekh" pitchFamily="2" charset="0"/>
                <a:cs typeface="DVOT-Surekh" pitchFamily="2" charset="0"/>
              </a:rPr>
              <a:t>मार्शल जोन्स - समाजशास्त्र म्हणजे समाजाचा अनेक मानवांशी असलेला संबंध अभ्यासणारे शास्त्र होय.</a:t>
            </a:r>
          </a:p>
          <a:p>
            <a:pPr marL="228600" indent="-228600" algn="l">
              <a:lnSpc>
                <a:spcPct val="200000"/>
              </a:lnSpc>
              <a:buFont typeface="+mj-lt"/>
              <a:buAutoNum type="arabicPeriod"/>
            </a:pPr>
            <a:r>
              <a:rPr lang="mr-IN" sz="1400" dirty="0" smtClean="0">
                <a:solidFill>
                  <a:schemeClr val="tx1"/>
                </a:solidFill>
                <a:latin typeface="DVOT-Surekh" pitchFamily="2" charset="0"/>
                <a:cs typeface="DVOT-Surekh" pitchFamily="2" charset="0"/>
              </a:rPr>
              <a:t>फेअर चाइल्ड- मानव व मानवी वातावरण यांच्यातील संबंधाच्या अभ्यासाला समाजशास्त्र म्हणतात.</a:t>
            </a:r>
          </a:p>
          <a:p>
            <a:pPr marL="228600" indent="-228600" algn="l">
              <a:buFont typeface="+mj-lt"/>
              <a:buAutoNum type="arabicPeriod"/>
            </a:pPr>
            <a:endParaRPr lang="en-US" sz="1200" dirty="0">
              <a:latin typeface="DVOT-Surekh" pitchFamily="2" charset="0"/>
              <a:cs typeface="DVOT-Surekh" pitchFamily="2" charset="0"/>
            </a:endParaRPr>
          </a:p>
        </p:txBody>
      </p:sp>
      <p:sp>
        <p:nvSpPr>
          <p:cNvPr id="4" name="Oval 3"/>
          <p:cNvSpPr/>
          <p:nvPr/>
        </p:nvSpPr>
        <p:spPr>
          <a:xfrm>
            <a:off x="2819400" y="137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477000" y="137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05800" cy="6019800"/>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endParaRPr lang="mr-IN" sz="1900" b="1" u="sng" dirty="0" smtClean="0">
              <a:solidFill>
                <a:srgbClr val="FF0000"/>
              </a:solidFill>
              <a:latin typeface="DVOT-Surekh" pitchFamily="2" charset="0"/>
              <a:cs typeface="DVOT-Surekh" pitchFamily="2" charset="0"/>
            </a:endParaRPr>
          </a:p>
          <a:p>
            <a:pPr algn="ctr"/>
            <a:r>
              <a:rPr lang="mr-IN" sz="1900" b="1" u="sng" dirty="0" smtClean="0">
                <a:solidFill>
                  <a:srgbClr val="FF0000"/>
                </a:solidFill>
                <a:latin typeface="DVOT-Surekh" pitchFamily="2" charset="0"/>
                <a:cs typeface="DVOT-Surekh" pitchFamily="2" charset="0"/>
              </a:rPr>
              <a:t>समाजशास्त्राचा अभ्यास विषय</a:t>
            </a:r>
          </a:p>
          <a:p>
            <a:pPr algn="l">
              <a:buFont typeface="Arial" pitchFamily="34" charset="0"/>
              <a:buChar char="•"/>
            </a:pPr>
            <a:endParaRPr lang="mr-IN" sz="900" dirty="0" smtClean="0">
              <a:solidFill>
                <a:srgbClr val="FF0000"/>
              </a:solidFill>
            </a:endParaRPr>
          </a:p>
          <a:p>
            <a:pPr algn="l">
              <a:buFont typeface="Wingdings" pitchFamily="2" charset="2"/>
              <a:buChar char="v"/>
            </a:pPr>
            <a:r>
              <a:rPr lang="mr-IN" sz="1800" b="1" u="sng" dirty="0" smtClean="0">
                <a:solidFill>
                  <a:srgbClr val="C00000"/>
                </a:solidFill>
                <a:latin typeface="DVOT-Surekh" pitchFamily="2" charset="0"/>
                <a:cs typeface="DVOT-Surekh" pitchFamily="2" charset="0"/>
              </a:rPr>
              <a:t>प्रस्तावना</a:t>
            </a:r>
          </a:p>
          <a:p>
            <a:pPr algn="just"/>
            <a:endParaRPr lang="mr-IN" sz="1500" dirty="0">
              <a:solidFill>
                <a:schemeClr val="tx1"/>
              </a:solidFill>
              <a:latin typeface="DVOT-Surekh" pitchFamily="2" charset="0"/>
              <a:cs typeface="DVOT-Surekh" pitchFamily="2" charset="0"/>
            </a:endParaRPr>
          </a:p>
          <a:p>
            <a:pPr algn="just">
              <a:buFont typeface="Arial" pitchFamily="34" charset="0"/>
              <a:buChar char="•"/>
            </a:pPr>
            <a:r>
              <a:rPr lang="mr-IN" sz="1500" dirty="0" smtClean="0">
                <a:solidFill>
                  <a:schemeClr val="tx1"/>
                </a:solidFill>
                <a:latin typeface="DVOT-Surekh" pitchFamily="2" charset="0"/>
                <a:cs typeface="DVOT-Surekh" pitchFamily="2" charset="0"/>
              </a:rPr>
              <a:t> </a:t>
            </a:r>
            <a:r>
              <a:rPr lang="mr-IN" sz="1800" dirty="0" smtClean="0">
                <a:solidFill>
                  <a:schemeClr val="tx1"/>
                </a:solidFill>
                <a:latin typeface="DVOT-Surekh" pitchFamily="2" charset="0"/>
                <a:cs typeface="DVOT-Surekh" pitchFamily="2" charset="0"/>
              </a:rPr>
              <a:t>मानव समाजाचा अभ्यास करणारी विविध सामाजिक शास्त्रे अस्तित्वात आहेत. </a:t>
            </a:r>
          </a:p>
          <a:p>
            <a:pPr algn="just"/>
            <a:endParaRPr lang="mr-IN" sz="1800" dirty="0" smtClean="0">
              <a:solidFill>
                <a:schemeClr val="tx1"/>
              </a:solidFill>
              <a:latin typeface="DVOT-Surekh" pitchFamily="2" charset="0"/>
              <a:cs typeface="DVOT-Surekh" pitchFamily="2" charset="0"/>
            </a:endParaRPr>
          </a:p>
          <a:p>
            <a:pPr algn="just"/>
            <a:r>
              <a:rPr lang="mr-IN" sz="1800" dirty="0">
                <a:solidFill>
                  <a:schemeClr val="tx1"/>
                </a:solidFill>
                <a:latin typeface="DVOT-Surekh" pitchFamily="2" charset="0"/>
                <a:cs typeface="DVOT-Surekh" pitchFamily="2" charset="0"/>
              </a:rPr>
              <a:t> </a:t>
            </a:r>
            <a:r>
              <a:rPr lang="mr-IN" sz="1800" dirty="0" smtClean="0">
                <a:solidFill>
                  <a:schemeClr val="tx1"/>
                </a:solidFill>
                <a:latin typeface="DVOT-Surekh" pitchFamily="2" charset="0"/>
                <a:cs typeface="DVOT-Surekh" pitchFamily="2" charset="0"/>
              </a:rPr>
              <a:t>उदा. राज्यशास्त्र , अर्थशास्त्र  व समाजशास्त्र इत्यादी शास्त्रे अस्तित्वात असले तरी  हि शास्त्रे जरी  मानव समाजाचा अभ्यास        करीत असले तरी त्यांचा अभ्यासाचा दृष्टीकोन समान स्वरूपाचा नाही </a:t>
            </a:r>
            <a:endParaRPr lang="en-US" sz="1800" dirty="0" smtClean="0">
              <a:solidFill>
                <a:schemeClr val="tx1"/>
              </a:solidFill>
              <a:latin typeface="DVOT-Surekh" pitchFamily="2" charset="0"/>
              <a:cs typeface="DVOT-Surekh" pitchFamily="2" charset="0"/>
            </a:endParaRPr>
          </a:p>
          <a:p>
            <a:pPr algn="l"/>
            <a:endParaRPr lang="mr-IN" sz="1800" dirty="0" smtClean="0">
              <a:solidFill>
                <a:schemeClr val="tx1"/>
              </a:solidFill>
              <a:latin typeface="DVOT-Surekh" pitchFamily="2" charset="0"/>
              <a:cs typeface="DVOT-Surekh" pitchFamily="2" charset="0"/>
            </a:endParaRPr>
          </a:p>
          <a:p>
            <a:pPr algn="l"/>
            <a:r>
              <a:rPr lang="mr-IN" sz="1800" dirty="0" smtClean="0">
                <a:solidFill>
                  <a:schemeClr val="tx1"/>
                </a:solidFill>
                <a:latin typeface="DVOT-Surekh" pitchFamily="2" charset="0"/>
                <a:cs typeface="DVOT-Surekh" pitchFamily="2" charset="0"/>
              </a:rPr>
              <a:t>समाजशास्त्राच्या अभ्यासविषयात खालील बाबींचा अभ्यास केला जातो.</a:t>
            </a:r>
          </a:p>
          <a:p>
            <a:pPr algn="l"/>
            <a:endParaRPr lang="mr-IN" sz="1500" dirty="0">
              <a:solidFill>
                <a:schemeClr val="tx1"/>
              </a:solidFill>
              <a:latin typeface="DVOT-Surekh" pitchFamily="2" charset="0"/>
              <a:cs typeface="DVOT-Surekh" pitchFamily="2" charset="0"/>
            </a:endParaRPr>
          </a:p>
          <a:p>
            <a:pPr marL="228600" indent="-228600" algn="l">
              <a:lnSpc>
                <a:spcPct val="150000"/>
              </a:lnSpc>
              <a:spcBef>
                <a:spcPts val="0"/>
              </a:spcBef>
              <a:buFont typeface="+mj-lt"/>
              <a:buAutoNum type="arabicPeriod"/>
            </a:pPr>
            <a:r>
              <a:rPr lang="mr-IN" sz="1800" dirty="0" smtClean="0">
                <a:solidFill>
                  <a:schemeClr val="tx1"/>
                </a:solidFill>
                <a:latin typeface="DVOT-Surekh" pitchFamily="2" charset="0"/>
                <a:cs typeface="DVOT-Surekh" pitchFamily="2" charset="0"/>
              </a:rPr>
              <a:t>मानवाचे सामाजिक वर्तन</a:t>
            </a:r>
            <a:endParaRPr lang="mr-IN" sz="1800" dirty="0">
              <a:solidFill>
                <a:schemeClr val="tx1"/>
              </a:solidFill>
              <a:latin typeface="DVOT-Surekh" pitchFamily="2" charset="0"/>
              <a:cs typeface="DVOT-Surekh" pitchFamily="2" charset="0"/>
            </a:endParaRPr>
          </a:p>
          <a:p>
            <a:pPr marL="228600" indent="-228600" algn="l">
              <a:lnSpc>
                <a:spcPct val="150000"/>
              </a:lnSpc>
              <a:spcBef>
                <a:spcPts val="0"/>
              </a:spcBef>
              <a:buFont typeface="+mj-lt"/>
              <a:buAutoNum type="arabicPeriod"/>
            </a:pPr>
            <a:r>
              <a:rPr lang="mr-IN" sz="1800" dirty="0" smtClean="0">
                <a:solidFill>
                  <a:schemeClr val="tx1"/>
                </a:solidFill>
                <a:latin typeface="DVOT-Surekh" pitchFamily="2" charset="0"/>
                <a:cs typeface="DVOT-Surekh" pitchFamily="2" charset="0"/>
              </a:rPr>
              <a:t>सामाजिक संबंधाचा अभ्यास</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नियंत्रण व नियमने</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समस्या</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समुहाचा अभ्यास</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क्रिया आणि आंतरक्रियांचा अभ्यास</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संस्थांचा अभ्यास </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 व पर्यावरण</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परिवर्तन</a:t>
            </a:r>
          </a:p>
          <a:p>
            <a:pPr marL="228600" indent="-228600" algn="l">
              <a:lnSpc>
                <a:spcPct val="150000"/>
              </a:lnSpc>
              <a:buFont typeface="+mj-lt"/>
              <a:buAutoNum type="arabicPeriod"/>
            </a:pPr>
            <a:r>
              <a:rPr lang="mr-IN" sz="1800" dirty="0" smtClean="0">
                <a:solidFill>
                  <a:schemeClr val="tx1"/>
                </a:solidFill>
                <a:latin typeface="DVOT-Surekh" pitchFamily="2" charset="0"/>
                <a:cs typeface="DVOT-Surekh" pitchFamily="2" charset="0"/>
              </a:rPr>
              <a:t>सामाजिक नियोजन</a:t>
            </a:r>
          </a:p>
          <a:p>
            <a:pPr marL="228600" indent="-228600" algn="l">
              <a:lnSpc>
                <a:spcPct val="150000"/>
              </a:lnSpc>
              <a:buFont typeface="+mj-lt"/>
              <a:buAutoNum type="arabicPeriod"/>
            </a:pPr>
            <a:r>
              <a:rPr lang="mr-IN" sz="1500" dirty="0" smtClean="0">
                <a:solidFill>
                  <a:schemeClr val="tx1"/>
                </a:solidFill>
                <a:latin typeface="DVOT-Surekh" pitchFamily="2" charset="0"/>
                <a:cs typeface="DVOT-Surekh" pitchFamily="2" charset="0"/>
              </a:rPr>
              <a:t>संस्कृती</a:t>
            </a:r>
            <a:endParaRPr lang="en-US" sz="1800" dirty="0">
              <a:solidFill>
                <a:schemeClr val="tx1"/>
              </a:solidFill>
              <a:latin typeface="DVOT-Surekh" pitchFamily="2" charset="0"/>
              <a:cs typeface="DVOT-Surekh" pitchFamily="2" charset="0"/>
            </a:endParaRPr>
          </a:p>
        </p:txBody>
      </p:sp>
      <p:sp>
        <p:nvSpPr>
          <p:cNvPr id="5" name="Oval 4"/>
          <p:cNvSpPr/>
          <p:nvPr/>
        </p:nvSpPr>
        <p:spPr>
          <a:xfrm>
            <a:off x="3200400" y="685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867400" y="685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838200" y="914400"/>
            <a:ext cx="7696200" cy="46482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mr-IN" sz="1800" b="1" i="0" u="sng" strike="noStrike" kern="1200" cap="none" spc="0" normalizeH="0" baseline="0" noProof="0" dirty="0" smtClean="0">
              <a:ln>
                <a:noFill/>
              </a:ln>
              <a:solidFill>
                <a:srgbClr val="C00000"/>
              </a:solidFill>
              <a:effectLst/>
              <a:uLnTx/>
              <a:uFillTx/>
              <a:latin typeface="DVOT-Surekh" pitchFamily="2" charset="0"/>
              <a:ea typeface="+mn-ea"/>
              <a:cs typeface="DVOT-Surekh" pitchFamily="2" charset="0"/>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mr-IN" sz="1800" b="1" i="0" u="sng" strike="noStrike" kern="1200" cap="none" spc="0" normalizeH="0" baseline="0" noProof="0" dirty="0" smtClean="0">
                <a:ln>
                  <a:noFill/>
                </a:ln>
                <a:solidFill>
                  <a:srgbClr val="C00000"/>
                </a:solidFill>
                <a:effectLst/>
                <a:uLnTx/>
                <a:uFillTx/>
                <a:latin typeface="DVOT-Surekh" pitchFamily="2" charset="0"/>
                <a:ea typeface="+mn-ea"/>
                <a:cs typeface="DVOT-Surekh" pitchFamily="2" charset="0"/>
              </a:rPr>
              <a:t>समाजशास्त्राचे स्वरूप</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mr-IN" sz="14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mr-IN" sz="1600" b="1" i="0" u="none" strike="noStrike" kern="1200" cap="none" spc="0" normalizeH="0" baseline="0" noProof="0" dirty="0" smtClean="0">
              <a:ln>
                <a:noFill/>
              </a:ln>
              <a:solidFill>
                <a:schemeClr val="accent6">
                  <a:lumMod val="75000"/>
                </a:schemeClr>
              </a:solidFill>
              <a:effectLst/>
              <a:uLnTx/>
              <a:uFillTx/>
              <a:latin typeface="DVOT-Surekh" pitchFamily="2" charset="0"/>
              <a:ea typeface="+mn-ea"/>
              <a:cs typeface="DVOT-Surekh" pitchFamily="2"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mr-IN" sz="14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endParaRP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tx1"/>
                </a:solidFill>
                <a:effectLst/>
                <a:uLnTx/>
                <a:uFillTx/>
                <a:latin typeface="DVOT-Surekh" pitchFamily="2" charset="0"/>
                <a:ea typeface="+mn-ea"/>
                <a:cs typeface="DVOT-Surekh" pitchFamily="2" charset="0"/>
              </a:rPr>
              <a:t>समाजशास्त्र हे अमूर्त शास्त्र आहे.</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tx1"/>
                </a:solidFill>
                <a:effectLst/>
                <a:uLnTx/>
                <a:uFillTx/>
                <a:latin typeface="DVOT-Surekh" pitchFamily="2" charset="0"/>
                <a:ea typeface="+mn-ea"/>
                <a:cs typeface="DVOT-Surekh" pitchFamily="2" charset="0"/>
              </a:rPr>
              <a:t>विश्वव्यापी स्वरूपाचे शास्त्र.</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tx1"/>
                </a:solidFill>
                <a:effectLst/>
                <a:uLnTx/>
                <a:uFillTx/>
                <a:latin typeface="DVOT-Surekh" pitchFamily="2" charset="0"/>
                <a:ea typeface="+mn-ea"/>
                <a:cs typeface="DVOT-Surekh" pitchFamily="2" charset="0"/>
              </a:rPr>
              <a:t>वैज्ञानिक पद्धतीचा उपयोग.</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rPr>
              <a:t>समाजशास्त्र कार्यकारण संबंध दाखविते.</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rPr>
              <a:t>समाजशास्त्र काय आहे याचा अभ्यास करते</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rPr>
              <a:t>समाजशास्त्र पूर्व कथन करू शकते</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rPr>
              <a:t>समाजशास्त्र शुद्ध व सामाजिक शास्त्र आहे </a:t>
            </a:r>
          </a:p>
          <a:p>
            <a:pPr marL="228600" marR="0" lvl="0" indent="-228600" algn="l" defTabSz="914400" rtl="0" eaLnBrk="1" fontAlgn="auto" latinLnBrk="0" hangingPunct="1">
              <a:lnSpc>
                <a:spcPct val="110000"/>
              </a:lnSpc>
              <a:spcBef>
                <a:spcPts val="400"/>
              </a:spcBef>
              <a:spcAft>
                <a:spcPts val="0"/>
              </a:spcAft>
              <a:buClr>
                <a:schemeClr val="accent1"/>
              </a:buClr>
              <a:buSzPct val="68000"/>
              <a:buFont typeface="+mj-lt"/>
              <a:buAutoNum type="arabicPeriod"/>
              <a:tabLst/>
              <a:defRPr/>
            </a:pPr>
            <a:r>
              <a:rPr kumimoji="0" lang="mr-IN" sz="1600" b="0" i="0" u="none" strike="noStrike" kern="1200" cap="none" spc="0" normalizeH="0" baseline="0" noProof="0" dirty="0" smtClean="0">
                <a:ln>
                  <a:noFill/>
                </a:ln>
                <a:solidFill>
                  <a:schemeClr val="dk1"/>
                </a:solidFill>
                <a:effectLst/>
                <a:uLnTx/>
                <a:uFillTx/>
                <a:latin typeface="DVOT-Surekh" pitchFamily="2" charset="0"/>
                <a:ea typeface="+mn-ea"/>
                <a:cs typeface="DVOT-Surekh" pitchFamily="2" charset="0"/>
              </a:rPr>
              <a:t>समाजशास्त्र विशेष व सामन्यही शास्त्र आहे</a:t>
            </a:r>
            <a:endParaRPr kumimoji="0" lang="en-US" sz="1600" b="0" i="0" u="none" strike="noStrike" kern="1200" cap="none" spc="0" normalizeH="0" baseline="0" noProof="0" dirty="0">
              <a:ln>
                <a:noFill/>
              </a:ln>
              <a:solidFill>
                <a:schemeClr val="dk1"/>
              </a:solidFill>
              <a:effectLst/>
              <a:uLnTx/>
              <a:uFillTx/>
              <a:latin typeface="DVOT-Surekh" pitchFamily="2" charset="0"/>
              <a:ea typeface="+mn-ea"/>
              <a:cs typeface="DVOT-Surek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81001"/>
            <a:ext cx="7315200" cy="576568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65760" lvl="0" indent="-256032" algn="ctr">
              <a:spcBef>
                <a:spcPts val="400"/>
              </a:spcBef>
              <a:buClr>
                <a:schemeClr val="accent1"/>
              </a:buClr>
              <a:buSzPct val="68000"/>
              <a:buFont typeface="Wingdings 3"/>
              <a:buChar char=""/>
              <a:defRPr/>
            </a:pPr>
            <a:r>
              <a:rPr lang="mr-IN" sz="2400" b="1" u="sng" dirty="0">
                <a:solidFill>
                  <a:srgbClr val="C00000"/>
                </a:solidFill>
                <a:latin typeface="DVOT-Surekh" pitchFamily="2" charset="0"/>
                <a:cs typeface="DVOT-Surekh" pitchFamily="2" charset="0"/>
              </a:rPr>
              <a:t>समाजशास्त्राचे </a:t>
            </a:r>
            <a:r>
              <a:rPr lang="mr-IN" sz="2400" b="1" u="sng" dirty="0" smtClean="0">
                <a:solidFill>
                  <a:srgbClr val="C00000"/>
                </a:solidFill>
                <a:latin typeface="DVOT-Surekh" pitchFamily="2" charset="0"/>
                <a:cs typeface="DVOT-Surekh" pitchFamily="2" charset="0"/>
              </a:rPr>
              <a:t>महत्व</a:t>
            </a:r>
            <a:endParaRPr lang="mr-IN" sz="2400" b="1" u="sng" dirty="0">
              <a:solidFill>
                <a:srgbClr val="C00000"/>
              </a:solidFill>
              <a:latin typeface="DVOT-Surekh" pitchFamily="2" charset="0"/>
              <a:cs typeface="DVOT-Surekh" pitchFamily="2" charset="0"/>
            </a:endParaRPr>
          </a:p>
          <a:p>
            <a:pPr marL="365760" lvl="0" indent="-256032">
              <a:spcBef>
                <a:spcPts val="400"/>
              </a:spcBef>
              <a:buClr>
                <a:schemeClr val="accent1"/>
              </a:buClr>
              <a:buSzPct val="68000"/>
              <a:buFont typeface="Wingdings 3"/>
              <a:buChar char=""/>
              <a:defRPr/>
            </a:pPr>
            <a:endParaRPr lang="mr-IN" dirty="0">
              <a:solidFill>
                <a:schemeClr val="dk1"/>
              </a:solidFill>
              <a:latin typeface="DVOT-Surekh" pitchFamily="2" charset="0"/>
              <a:cs typeface="DVOT-Surekh" pitchFamily="2" charset="0"/>
            </a:endParaRPr>
          </a:p>
          <a:p>
            <a:pPr marL="365760" lvl="0" indent="-256032">
              <a:spcBef>
                <a:spcPts val="400"/>
              </a:spcBef>
              <a:buClr>
                <a:schemeClr val="accent1"/>
              </a:buClr>
              <a:buSzPct val="68000"/>
              <a:buFont typeface="Wingdings" pitchFamily="2" charset="2"/>
              <a:buChar char="v"/>
              <a:defRPr/>
            </a:pPr>
            <a:r>
              <a:rPr lang="mr-IN" sz="2000" b="1" dirty="0" smtClean="0">
                <a:solidFill>
                  <a:schemeClr val="accent6">
                    <a:lumMod val="75000"/>
                  </a:schemeClr>
                </a:solidFill>
                <a:latin typeface="DVOT-Surekh" pitchFamily="2" charset="0"/>
                <a:cs typeface="DVOT-Surekh" pitchFamily="2" charset="0"/>
              </a:rPr>
              <a:t>प्रस्तावना</a:t>
            </a:r>
            <a:endParaRPr lang="mr-IN" sz="2000" b="1" dirty="0">
              <a:solidFill>
                <a:schemeClr val="accent6">
                  <a:lumMod val="75000"/>
                </a:schemeClr>
              </a:solidFill>
              <a:latin typeface="DVOT-Surekh" pitchFamily="2" charset="0"/>
              <a:cs typeface="DVOT-Surekh" pitchFamily="2" charset="0"/>
            </a:endParaRPr>
          </a:p>
          <a:p>
            <a:pPr marL="365760" lvl="0" indent="-256032">
              <a:spcBef>
                <a:spcPts val="400"/>
              </a:spcBef>
              <a:buClr>
                <a:schemeClr val="accent1"/>
              </a:buClr>
              <a:buSzPct val="68000"/>
              <a:buFont typeface="Wingdings 3"/>
              <a:buChar char=""/>
              <a:defRPr/>
            </a:pPr>
            <a:endParaRPr lang="mr-IN" dirty="0">
              <a:solidFill>
                <a:schemeClr val="dk1"/>
              </a:solidFill>
              <a:latin typeface="DVOT-Surekh" pitchFamily="2" charset="0"/>
              <a:cs typeface="DVOT-Surekh" pitchFamily="2" charset="0"/>
            </a:endParaRPr>
          </a:p>
          <a:p>
            <a:pPr marL="228600" lvl="0" indent="-228600">
              <a:lnSpc>
                <a:spcPct val="110000"/>
              </a:lnSpc>
              <a:spcBef>
                <a:spcPts val="400"/>
              </a:spcBef>
              <a:buClr>
                <a:schemeClr val="accent1"/>
              </a:buClr>
              <a:buSzPct val="68000"/>
              <a:defRPr/>
            </a:pPr>
            <a:r>
              <a:rPr lang="mr-IN" dirty="0" smtClean="0">
                <a:latin typeface="DVOT-Surekh" pitchFamily="2" charset="0"/>
                <a:cs typeface="DVOT-Surekh" pitchFamily="2" charset="0"/>
              </a:rPr>
              <a:t>         </a:t>
            </a:r>
            <a:r>
              <a:rPr lang="mr-IN" sz="1600" dirty="0" smtClean="0">
                <a:latin typeface="DVOT-Surekh" pitchFamily="2" charset="0"/>
                <a:cs typeface="DVOT-Surekh" pitchFamily="2" charset="0"/>
              </a:rPr>
              <a:t>समाजशास्त्र हे आधुनिक शास्त्र असले तरी या शास्त्राच्या अभ्यासाचे महत्व दिवसेंदिवस वाढत आहे कारण नैसर्गिक साधनसंपत्ती चे ज्ञान प्राप्त करून आपल्या हितासाठी त्याचा उपयोग करून घेण्यात मानवाने यश संपादन केले आहे.</a:t>
            </a:r>
          </a:p>
          <a:p>
            <a:pPr marL="228600" lvl="0" indent="-228600">
              <a:lnSpc>
                <a:spcPct val="110000"/>
              </a:lnSpc>
              <a:spcBef>
                <a:spcPts val="400"/>
              </a:spcBef>
              <a:buClr>
                <a:schemeClr val="accent1"/>
              </a:buClr>
              <a:buSzPct val="68000"/>
              <a:defRPr/>
            </a:pPr>
            <a:endParaRPr lang="mr-IN" sz="1600" dirty="0" smtClean="0">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गुंतागुंतीची </a:t>
            </a:r>
            <a:r>
              <a:rPr lang="mr-IN" sz="1600" dirty="0">
                <a:solidFill>
                  <a:schemeClr val="dk1"/>
                </a:solidFill>
                <a:latin typeface="DVOT-Surekh" pitchFamily="2" charset="0"/>
                <a:cs typeface="DVOT-Surekh" pitchFamily="2" charset="0"/>
              </a:rPr>
              <a:t> </a:t>
            </a:r>
            <a:r>
              <a:rPr lang="mr-IN" sz="1600" dirty="0" smtClean="0">
                <a:solidFill>
                  <a:schemeClr val="dk1"/>
                </a:solidFill>
                <a:latin typeface="DVOT-Surekh" pitchFamily="2" charset="0"/>
                <a:cs typeface="DVOT-Surekh" pitchFamily="2" charset="0"/>
              </a:rPr>
              <a:t>समाज रचना</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सामाजिक संस्था</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पूर्वग्रह</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सामाजिक समस्यांची तीव्रता कमी करणे</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पुर्वाग्रहात बदल घडवून आणणे.</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सामाजिक सुधारणा घडवून आणण्यासाठी</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सामाजिक नियोजनाची उद्दिष्ठये  सादर करण्यासाठी</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नवीन परिस्थिती समायोजन करण्यासाठी</a:t>
            </a:r>
          </a:p>
          <a:p>
            <a:pPr marL="342900" lvl="0" indent="-342900">
              <a:lnSpc>
                <a:spcPct val="110000"/>
              </a:lnSpc>
              <a:spcBef>
                <a:spcPts val="400"/>
              </a:spcBef>
              <a:buClr>
                <a:schemeClr val="accent1"/>
              </a:buClr>
              <a:buSzPct val="68000"/>
              <a:buFont typeface="+mj-lt"/>
              <a:buAutoNum type="arabicPeriod"/>
              <a:defRPr/>
            </a:pPr>
            <a:endParaRPr lang="mr-IN" dirty="0" smtClean="0">
              <a:solidFill>
                <a:schemeClr val="dk1"/>
              </a:solidFill>
              <a:latin typeface="DVOT-Surekh" pitchFamily="2" charset="0"/>
              <a:cs typeface="DVOT-Surekh"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8615"/>
            <a:ext cx="7543800" cy="5052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65760" lvl="0" indent="-256032" algn="ctr">
              <a:spcBef>
                <a:spcPts val="400"/>
              </a:spcBef>
              <a:buClr>
                <a:schemeClr val="accent1"/>
              </a:buClr>
              <a:buSzPct val="68000"/>
              <a:buFont typeface="Wingdings 3"/>
              <a:buChar char=""/>
              <a:defRPr/>
            </a:pPr>
            <a:r>
              <a:rPr lang="mr-IN" sz="2400" b="1" u="sng" dirty="0" smtClean="0">
                <a:solidFill>
                  <a:srgbClr val="C00000"/>
                </a:solidFill>
                <a:latin typeface="DVOT-Surekh" pitchFamily="2" charset="0"/>
                <a:cs typeface="DVOT-Surekh" pitchFamily="2" charset="0"/>
              </a:rPr>
              <a:t>भारतीय समाजशास्त्राचा विकास</a:t>
            </a:r>
            <a:endParaRPr lang="mr-IN" sz="2400" b="1" u="sng" dirty="0">
              <a:solidFill>
                <a:srgbClr val="C00000"/>
              </a:solidFill>
              <a:latin typeface="DVOT-Surekh" pitchFamily="2" charset="0"/>
              <a:cs typeface="DVOT-Surekh" pitchFamily="2" charset="0"/>
            </a:endParaRPr>
          </a:p>
          <a:p>
            <a:pPr marL="365760" lvl="0" indent="-256032">
              <a:spcBef>
                <a:spcPts val="400"/>
              </a:spcBef>
              <a:buClr>
                <a:schemeClr val="accent1"/>
              </a:buClr>
              <a:buSzPct val="68000"/>
              <a:buFont typeface="Wingdings 3"/>
              <a:buChar char=""/>
              <a:defRPr/>
            </a:pPr>
            <a:endParaRPr lang="mr-IN" dirty="0">
              <a:solidFill>
                <a:schemeClr val="dk1"/>
              </a:solidFill>
              <a:latin typeface="DVOT-Surekh" pitchFamily="2" charset="0"/>
              <a:cs typeface="DVOT-Surekh" pitchFamily="2" charset="0"/>
            </a:endParaRPr>
          </a:p>
          <a:p>
            <a:pPr marL="365760" lvl="0" indent="-256032">
              <a:spcBef>
                <a:spcPts val="400"/>
              </a:spcBef>
              <a:buClr>
                <a:schemeClr val="accent1"/>
              </a:buClr>
              <a:buSzPct val="68000"/>
              <a:defRPr/>
            </a:pPr>
            <a:r>
              <a:rPr lang="mr-IN" sz="2000" b="1" dirty="0" smtClean="0">
                <a:solidFill>
                  <a:schemeClr val="accent6">
                    <a:lumMod val="75000"/>
                  </a:schemeClr>
                </a:solidFill>
                <a:latin typeface="DVOT-Surekh" pitchFamily="2" charset="0"/>
                <a:cs typeface="DVOT-Surekh" pitchFamily="2" charset="0"/>
              </a:rPr>
              <a:t>प्रस्तावना</a:t>
            </a:r>
          </a:p>
          <a:p>
            <a:pPr marL="365760" lvl="0" indent="-256032">
              <a:spcBef>
                <a:spcPts val="400"/>
              </a:spcBef>
              <a:buClr>
                <a:schemeClr val="accent1"/>
              </a:buClr>
              <a:buSzPct val="68000"/>
              <a:defRPr/>
            </a:pPr>
            <a:endParaRPr lang="mr-IN" sz="2000" b="1" dirty="0">
              <a:solidFill>
                <a:schemeClr val="accent6">
                  <a:lumMod val="75000"/>
                </a:schemeClr>
              </a:solidFill>
              <a:latin typeface="DVOT-Surekh" pitchFamily="2" charset="0"/>
              <a:cs typeface="DVOT-Surekh" pitchFamily="2" charset="0"/>
            </a:endParaRPr>
          </a:p>
          <a:p>
            <a:pPr marL="365760" lvl="0" indent="-256032">
              <a:spcBef>
                <a:spcPts val="400"/>
              </a:spcBef>
              <a:buClr>
                <a:schemeClr val="accent1"/>
              </a:buClr>
              <a:buSzPct val="68000"/>
              <a:buFont typeface="Wingdings 3"/>
              <a:buChar char=""/>
              <a:defRPr/>
            </a:pPr>
            <a:r>
              <a:rPr lang="mr-IN" sz="1600" dirty="0" smtClean="0">
                <a:solidFill>
                  <a:schemeClr val="dk1"/>
                </a:solidFill>
                <a:latin typeface="DVOT-Surekh" pitchFamily="2" charset="0"/>
                <a:cs typeface="DVOT-Surekh" pitchFamily="2" charset="0"/>
              </a:rPr>
              <a:t>विश्लेषण</a:t>
            </a:r>
          </a:p>
          <a:p>
            <a:pPr marL="365760" lvl="0" indent="-256032">
              <a:spcBef>
                <a:spcPts val="400"/>
              </a:spcBef>
              <a:buClr>
                <a:schemeClr val="accent1"/>
              </a:buClr>
              <a:buSzPct val="68000"/>
              <a:buFont typeface="Wingdings 3"/>
              <a:buChar char=""/>
              <a:defRPr/>
            </a:pPr>
            <a:endParaRPr lang="mr-IN" sz="1600" dirty="0">
              <a:solidFill>
                <a:schemeClr val="dk1"/>
              </a:solidFill>
              <a:latin typeface="DVOT-Surekh" pitchFamily="2" charset="0"/>
              <a:cs typeface="DVOT-Surekh" pitchFamily="2" charset="0"/>
            </a:endParaRPr>
          </a:p>
          <a:p>
            <a:pPr marL="228600" lvl="0" indent="-228600">
              <a:lnSpc>
                <a:spcPct val="110000"/>
              </a:lnSpc>
              <a:spcBef>
                <a:spcPts val="400"/>
              </a:spcBef>
              <a:buClr>
                <a:schemeClr val="accent1"/>
              </a:buClr>
              <a:buSzPct val="68000"/>
              <a:defRPr/>
            </a:pPr>
            <a:r>
              <a:rPr lang="mr-IN" sz="1600" dirty="0">
                <a:latin typeface="DVOT-Surekh" pitchFamily="2" charset="0"/>
                <a:cs typeface="DVOT-Surekh" pitchFamily="2" charset="0"/>
              </a:rPr>
              <a:t>         </a:t>
            </a:r>
            <a:r>
              <a:rPr lang="mr-IN" sz="1600" dirty="0" smtClean="0">
                <a:latin typeface="DVOT-Surekh" pitchFamily="2" charset="0"/>
                <a:cs typeface="DVOT-Surekh" pitchFamily="2" charset="0"/>
              </a:rPr>
              <a:t>भारतातील समाजशास्त्राच्या विकासाबाबत माहिती घेण्यापूर्वी पुढील संदर्भ घेणे आवश्यक आहे. समाजशास्त्राची सुरुवात फ्रांस या देशात झाली. </a:t>
            </a:r>
          </a:p>
          <a:p>
            <a:pPr marL="228600" lvl="0" indent="-228600">
              <a:lnSpc>
                <a:spcPct val="110000"/>
              </a:lnSpc>
              <a:spcBef>
                <a:spcPts val="400"/>
              </a:spcBef>
              <a:buClr>
                <a:schemeClr val="accent1"/>
              </a:buClr>
              <a:buSzPct val="68000"/>
              <a:defRPr/>
            </a:pPr>
            <a:endParaRPr lang="mr-IN" sz="1600" dirty="0">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समाजातील नैतृत्व</a:t>
            </a:r>
            <a:endParaRPr lang="mr-IN" sz="1600" dirty="0">
              <a:solidFill>
                <a:schemeClr val="dk1"/>
              </a:solidFill>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ब्रिटीशांचे योगदान</a:t>
            </a:r>
            <a:endParaRPr lang="mr-IN" sz="1600" dirty="0">
              <a:solidFill>
                <a:schemeClr val="dk1"/>
              </a:solidFill>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मुंबई विद्यापीठ.</a:t>
            </a:r>
            <a:endParaRPr lang="mr-IN" sz="1600" dirty="0">
              <a:solidFill>
                <a:schemeClr val="dk1"/>
              </a:solidFill>
              <a:latin typeface="DVOT-Surekh" pitchFamily="2" charset="0"/>
              <a:cs typeface="DVOT-Surekh" pitchFamily="2" charset="0"/>
            </a:endParaRP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कलकत्ता </a:t>
            </a:r>
            <a:r>
              <a:rPr lang="mr-IN" sz="1600" dirty="0">
                <a:solidFill>
                  <a:schemeClr val="dk1"/>
                </a:solidFill>
                <a:latin typeface="DVOT-Surekh" pitchFamily="2" charset="0"/>
                <a:cs typeface="DVOT-Surekh" pitchFamily="2" charset="0"/>
              </a:rPr>
              <a:t>विद्यापीठ.</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लखनउ </a:t>
            </a:r>
            <a:r>
              <a:rPr lang="mr-IN" sz="1600" dirty="0">
                <a:solidFill>
                  <a:schemeClr val="dk1"/>
                </a:solidFill>
                <a:latin typeface="DVOT-Surekh" pitchFamily="2" charset="0"/>
                <a:cs typeface="DVOT-Surekh" pitchFamily="2" charset="0"/>
              </a:rPr>
              <a:t>विद्यापीठ.</a:t>
            </a:r>
          </a:p>
          <a:p>
            <a:pPr marL="342900" lvl="0" indent="-342900">
              <a:lnSpc>
                <a:spcPct val="110000"/>
              </a:lnSpc>
              <a:spcBef>
                <a:spcPts val="400"/>
              </a:spcBef>
              <a:buClr>
                <a:schemeClr val="accent1"/>
              </a:buClr>
              <a:buSzPct val="68000"/>
              <a:buFont typeface="+mj-lt"/>
              <a:buAutoNum type="arabicPeriod"/>
              <a:defRPr/>
            </a:pPr>
            <a:r>
              <a:rPr lang="mr-IN" sz="1600" dirty="0" smtClean="0">
                <a:solidFill>
                  <a:schemeClr val="dk1"/>
                </a:solidFill>
                <a:latin typeface="DVOT-Surekh" pitchFamily="2" charset="0"/>
                <a:cs typeface="DVOT-Surekh" pitchFamily="2" charset="0"/>
              </a:rPr>
              <a:t>मैसूर </a:t>
            </a:r>
            <a:r>
              <a:rPr lang="mr-IN" sz="1600" dirty="0">
                <a:solidFill>
                  <a:schemeClr val="dk1"/>
                </a:solidFill>
                <a:latin typeface="DVOT-Surekh" pitchFamily="2" charset="0"/>
                <a:cs typeface="DVOT-Surekh" pitchFamily="2" charset="0"/>
              </a:rPr>
              <a:t>विद्यापीठ.</a:t>
            </a:r>
            <a:endParaRPr lang="mr-IN" dirty="0">
              <a:solidFill>
                <a:schemeClr val="dk1"/>
              </a:solidFill>
              <a:latin typeface="DVOT-Surekh" pitchFamily="2" charset="0"/>
              <a:cs typeface="DVOT-Surekh"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438400"/>
            <a:ext cx="411480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65760" lvl="0" indent="-256032" algn="ctr">
              <a:spcBef>
                <a:spcPts val="400"/>
              </a:spcBef>
              <a:buClr>
                <a:schemeClr val="accent1"/>
              </a:buClr>
              <a:buSzPct val="68000"/>
              <a:buFont typeface="Wingdings 3"/>
              <a:buChar char=""/>
              <a:defRPr/>
            </a:pPr>
            <a:r>
              <a:rPr lang="mr-IN" sz="5400" dirty="0" smtClean="0">
                <a:solidFill>
                  <a:schemeClr val="dk1"/>
                </a:solidFill>
                <a:latin typeface="DVOT-Surekh" pitchFamily="2" charset="0"/>
                <a:cs typeface="DVOT-Surekh" pitchFamily="2" charset="0"/>
              </a:rPr>
              <a:t>धन्यवाद</a:t>
            </a:r>
            <a:endParaRPr lang="mr-IN" sz="5400" dirty="0">
              <a:solidFill>
                <a:schemeClr val="dk1"/>
              </a:solidFill>
              <a:latin typeface="DVOT-Surekh" pitchFamily="2" charset="0"/>
              <a:cs typeface="DVOT-Surekh" pitchFamily="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TotalTime>
  <Words>387</Words>
  <Application>Microsoft Office PowerPoint</Application>
  <PresentationFormat>On-screen Show (4:3)</PresentationFormat>
  <Paragraphs>95</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B.A. 1st Year</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1st Year Paper - 1</dc:title>
  <dc:creator>Planet</dc:creator>
  <cp:lastModifiedBy>Planet</cp:lastModifiedBy>
  <cp:revision>21</cp:revision>
  <dcterms:created xsi:type="dcterms:W3CDTF">2023-02-16T07:48:53Z</dcterms:created>
  <dcterms:modified xsi:type="dcterms:W3CDTF">2023-02-20T09:53:34Z</dcterms:modified>
</cp:coreProperties>
</file>