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CBF0E-9531-48EA-B9B9-748C09206D6D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5575C-C1C3-4B2E-8A03-331BED0A8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5575C-C1C3-4B2E-8A03-331BED0A89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EF15EE-8337-41D6-A79C-646802A9407E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3A2B8B-CEDD-4891-AD53-AB25419FD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533400"/>
            <a:ext cx="27051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B.A. 1</a:t>
            </a:r>
            <a:r>
              <a:rPr lang="en-US" sz="28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st</a:t>
            </a:r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VOT-Surekh" pitchFamily="2" charset="0"/>
                <a:cs typeface="DVOT-Surekh" pitchFamily="2" charset="0"/>
              </a:rPr>
              <a:t> Year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96200" cy="28194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Subject :- Sociology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Name :-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Intorduction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To Sociology</a:t>
            </a:r>
          </a:p>
          <a:p>
            <a:pPr algn="l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Paper I </a:t>
            </a:r>
            <a:r>
              <a:rPr lang="en-US" sz="1600" dirty="0" err="1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st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  <a:p>
            <a:r>
              <a:rPr lang="mr-IN" sz="1600" dirty="0" smtClean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                                               </a:t>
            </a:r>
          </a:p>
          <a:p>
            <a:endParaRPr lang="mr-IN" sz="1600" dirty="0">
              <a:solidFill>
                <a:schemeClr val="tx2">
                  <a:lumMod val="75000"/>
                </a:schemeClr>
              </a:solidFill>
              <a:latin typeface="Britannic Bold" pitchFamily="34" charset="0"/>
            </a:endParaRPr>
          </a:p>
          <a:p>
            <a:pPr algn="ctr"/>
            <a:r>
              <a:rPr lang="mr-IN" sz="1600" dirty="0" smtClean="0">
                <a:solidFill>
                  <a:schemeClr val="bg2">
                    <a:lumMod val="50000"/>
                  </a:schemeClr>
                </a:solidFill>
                <a:latin typeface="Britannic Bold" pitchFamily="34" charset="0"/>
              </a:rPr>
              <a:t>                                        </a:t>
            </a:r>
            <a:r>
              <a:rPr lang="mr-IN" sz="2000" b="1" dirty="0" smtClean="0">
                <a:solidFill>
                  <a:schemeClr val="bg2">
                    <a:lumMod val="50000"/>
                  </a:schemeClr>
                </a:solidFill>
                <a:latin typeface="DVOT-Surekh" pitchFamily="2" charset="0"/>
                <a:cs typeface="DVOT-Surekh" pitchFamily="2" charset="0"/>
              </a:rPr>
              <a:t>प्रा. राहुल </a:t>
            </a:r>
            <a:r>
              <a:rPr lang="mr-IN" sz="2000" b="1" dirty="0" smtClean="0">
                <a:solidFill>
                  <a:schemeClr val="bg2">
                    <a:lumMod val="50000"/>
                  </a:schemeClr>
                </a:solidFill>
                <a:latin typeface="DVOT-Surekh" pitchFamily="2" charset="0"/>
                <a:cs typeface="DVOT-Surekh" pitchFamily="2" charset="0"/>
              </a:rPr>
              <a:t>मुनेश्वर</a:t>
            </a:r>
          </a:p>
          <a:p>
            <a:pPr algn="ctr"/>
            <a:r>
              <a:rPr lang="mr-IN" sz="18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                              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</a:t>
            </a:r>
            <a:r>
              <a:rPr lang="mr-IN" sz="18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समाजशास्त्र विभाग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                               </a:t>
            </a:r>
            <a:r>
              <a:rPr lang="mr-IN" sz="18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बळीराम </a:t>
            </a:r>
            <a:r>
              <a:rPr lang="mr-IN" sz="1800" dirty="0" smtClean="0">
                <a:solidFill>
                  <a:schemeClr val="tx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पाटील महाविद्यालय, किनवट</a:t>
            </a:r>
            <a:endParaRPr lang="mr-IN" sz="1800" dirty="0">
              <a:solidFill>
                <a:schemeClr val="tx2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696200" cy="419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Chapter </a:t>
            </a:r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pPr algn="l"/>
            <a:r>
              <a:rPr lang="mr-IN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VOT-Surekh" pitchFamily="2" charset="0"/>
                <a:cs typeface="DVOT-Surekh" pitchFamily="2" charset="0"/>
              </a:rPr>
              <a:t>                             </a:t>
            </a:r>
            <a:r>
              <a:rPr lang="mr-I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VOT-Surekh" pitchFamily="2" charset="0"/>
                <a:cs typeface="DVOT-Surekh" pitchFamily="2" charset="0"/>
              </a:rPr>
              <a:t>    मुलभूत संकल्पना</a:t>
            </a:r>
          </a:p>
          <a:p>
            <a:pPr algn="l"/>
            <a:endParaRPr lang="mr-IN" sz="1700" b="1" u="sng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1800" b="1" dirty="0" smtClean="0">
                <a:solidFill>
                  <a:srgbClr val="FF0000"/>
                </a:solidFill>
                <a:latin typeface="DVOT-Surekh" pitchFamily="2" charset="0"/>
                <a:cs typeface="DVOT-Surekh" pitchFamily="2" charset="0"/>
              </a:rPr>
              <a:t> </a:t>
            </a:r>
            <a:r>
              <a:rPr lang="mr-IN" sz="1800" b="1" u="sng" dirty="0" smtClean="0">
                <a:solidFill>
                  <a:schemeClr val="bg2">
                    <a:lumMod val="25000"/>
                  </a:schemeClr>
                </a:solidFill>
                <a:latin typeface="DVOT-Surekh" pitchFamily="2" charset="0"/>
                <a:cs typeface="DVOT-Surekh" pitchFamily="2" charset="0"/>
              </a:rPr>
              <a:t>समाज</a:t>
            </a:r>
          </a:p>
          <a:p>
            <a:pPr algn="l">
              <a:buFont typeface="Arial" pitchFamily="34" charset="0"/>
              <a:buChar char="•"/>
            </a:pPr>
            <a:endParaRPr lang="mr-IN" sz="1800" b="1" u="sng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1600" b="1" u="sng" dirty="0" smtClean="0">
                <a:solidFill>
                  <a:srgbClr val="C00000"/>
                </a:solidFill>
                <a:latin typeface="DVOT-Surekh" pitchFamily="2" charset="0"/>
                <a:cs typeface="DVOT-Surekh" pitchFamily="2" charset="0"/>
              </a:rPr>
              <a:t>प्रस्तावना</a:t>
            </a:r>
            <a:endParaRPr lang="mr-IN" sz="1600" b="1" u="sng" dirty="0">
              <a:solidFill>
                <a:srgbClr val="C00000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endParaRPr lang="mr-IN" sz="1200" dirty="0">
              <a:latin typeface="DVOT-Surekh" pitchFamily="2" charset="0"/>
              <a:cs typeface="DVOT-Surekh" pitchFamily="2" charset="0"/>
            </a:endParaRPr>
          </a:p>
          <a:p>
            <a:pPr algn="l"/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            समाज हि समाजशास्त्राची मुलभूत संकल्पना आहे,समाज म्हणजे फक्त मानवाचा समुच्चय नव्हे तर मानवा-मानवातील व्यवस्था संबंधाला समाज म्हंटले जाते. समाजशास्त्र समाजाचे विज्ञान आहे,समाजशास्त्रात समाज हि संकल्पना विशिष्ट अर्थाने वापरली जाते. समाज अमूर्त संबंधाची व्यवस्था आहे. समाज संम्बंधाची प्रक्रिया आहे.</a:t>
            </a:r>
          </a:p>
          <a:p>
            <a:pPr algn="l"/>
            <a:endParaRPr lang="mr-IN" sz="1200" dirty="0" smtClean="0"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1500" b="1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व्याख्या</a:t>
            </a:r>
          </a:p>
          <a:p>
            <a:pPr algn="l"/>
            <a:endParaRPr lang="mr-IN" sz="1200" dirty="0" smtClean="0"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buFont typeface="+mj-lt"/>
              <a:buAutoNum type="arabicPeriod"/>
            </a:pPr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गिल्सबर्ग – विशिष्ठ संबंध आणि वर्तनाचे प्रकार यांनी एकत्र बांधल्या गेलेल्या व्यक्तीचा समूह म्हणजे समाज होय.</a:t>
            </a:r>
          </a:p>
          <a:p>
            <a:pPr marL="228600" indent="-228600" algn="l">
              <a:buFont typeface="+mj-lt"/>
              <a:buAutoNum type="arabicPeriod"/>
            </a:pPr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राईट -  लोकाचा समूह म्हणजे समाज नव्हे, तर समूहामध्ये व्यक्ती-व्यक्तीतील संबंधाची पद्धती आहे.</a:t>
            </a:r>
          </a:p>
          <a:p>
            <a:pPr marL="228600" indent="-228600" algn="l">
              <a:buFont typeface="+mj-lt"/>
              <a:buAutoNum type="arabicPeriod"/>
            </a:pPr>
            <a:r>
              <a:rPr lang="mr-IN" sz="1200" dirty="0" smtClean="0">
                <a:latin typeface="DVOT-Surekh" pitchFamily="2" charset="0"/>
                <a:cs typeface="DVOT-Surekh" pitchFamily="2" charset="0"/>
              </a:rPr>
              <a:t>ओल्सन – समाज म्हणजे वास्तवात असलेला वृद्ध आणि प्रामुख्याने स्वयंपूर्ण समूह होय.</a:t>
            </a:r>
          </a:p>
          <a:p>
            <a:pPr algn="l"/>
            <a:endParaRPr lang="mr-IN" sz="1100" dirty="0" smtClean="0"/>
          </a:p>
          <a:p>
            <a:pPr algn="l"/>
            <a:endParaRPr lang="mr-IN" sz="1100" dirty="0" smtClean="0"/>
          </a:p>
          <a:p>
            <a:pPr algn="just"/>
            <a:r>
              <a:rPr lang="mr-IN" sz="1100" dirty="0"/>
              <a:t> </a:t>
            </a:r>
            <a:r>
              <a:rPr lang="mr-IN" sz="1100" dirty="0" smtClean="0"/>
              <a:t>      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00400" y="121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43600" y="121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696200" cy="449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mr-IN" sz="1800" b="1" u="sng" dirty="0" smtClean="0">
              <a:solidFill>
                <a:srgbClr val="C00000"/>
              </a:solidFill>
              <a:latin typeface="DVOT-Surekh" pitchFamily="2" charset="0"/>
              <a:cs typeface="DVOT-Surekh" pitchFamily="2" charset="0"/>
            </a:endParaRPr>
          </a:p>
          <a:p>
            <a:pPr algn="l"/>
            <a:r>
              <a:rPr lang="mr-IN" sz="1400" dirty="0" smtClean="0">
                <a:latin typeface="DVOT-Surekh" pitchFamily="2" charset="0"/>
                <a:cs typeface="DVOT-Surekh" pitchFamily="2" charset="0"/>
              </a:rPr>
              <a:t>                                                                   </a:t>
            </a:r>
            <a:r>
              <a:rPr lang="mr-IN" sz="2000" b="1" u="sng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समाजाची वैशिष्ट्ये</a:t>
            </a:r>
            <a:endParaRPr lang="mr-IN" sz="1400" u="sng" dirty="0"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निश्चित भूभाग.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प्रजोत्पादन.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समानता.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सर्व समावेशक संस्कृती.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विषमता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परस्पर सहकार्य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परस्पर अवलंब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r>
              <a:rPr lang="mr-IN" sz="1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सार्वभौमत्व व स्वतंत्रता</a:t>
            </a: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endParaRPr lang="mr-IN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lnSpc>
                <a:spcPct val="200000"/>
              </a:lnSpc>
              <a:buFont typeface="+mj-lt"/>
              <a:buAutoNum type="arabicPeriod"/>
            </a:pPr>
            <a:endParaRPr lang="mr-IN" sz="14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228600" indent="-228600" algn="l">
              <a:buFont typeface="+mj-lt"/>
              <a:buAutoNum type="arabicPeriod"/>
            </a:pPr>
            <a:endParaRPr lang="en-US" sz="1200" dirty="0"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338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914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6019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mr-IN" sz="1900" b="1" u="sng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mr-IN" sz="2100" b="1" dirty="0" smtClean="0">
                <a:solidFill>
                  <a:srgbClr val="FF0000"/>
                </a:solidFill>
                <a:latin typeface="DVOT-Surekh" pitchFamily="2" charset="0"/>
                <a:cs typeface="DVOT-Surekh" pitchFamily="2" charset="0"/>
              </a:rPr>
              <a:t>सामाजिक संरचना</a:t>
            </a:r>
          </a:p>
          <a:p>
            <a:pPr algn="ctr"/>
            <a:endParaRPr lang="mr-IN" sz="2100" b="1" dirty="0" smtClean="0">
              <a:solidFill>
                <a:srgbClr val="FF0000"/>
              </a:solidFill>
              <a:latin typeface="DVOT-Surekh" pitchFamily="2" charset="0"/>
              <a:cs typeface="DVOT-Surekh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mr-IN" sz="1800" b="1" u="sng" dirty="0" smtClean="0">
                <a:solidFill>
                  <a:srgbClr val="C00000"/>
                </a:solidFill>
                <a:latin typeface="DVOT-Surekh" pitchFamily="2" charset="0"/>
                <a:cs typeface="DVOT-Surekh" pitchFamily="2" charset="0"/>
              </a:rPr>
              <a:t>प्रस्तावना</a:t>
            </a:r>
          </a:p>
          <a:p>
            <a:pPr algn="just"/>
            <a:endParaRPr lang="mr-IN" sz="1500" dirty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algn="just"/>
            <a:r>
              <a:rPr lang="mr-IN" sz="15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                         </a:t>
            </a:r>
            <a:r>
              <a:rPr lang="mr-IN" sz="18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संरचना आणि रचना हि संज्ञा आपण अनेक वेळा वापरतो कारण जी वस्तू अनेक भागांनी मिळून बनलेली असते त्या घटक भागातील परस्परसंबंधाना आपण रचना म्हणतो</a:t>
            </a:r>
            <a:r>
              <a:rPr lang="mr-IN" sz="24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. </a:t>
            </a:r>
            <a:r>
              <a:rPr lang="mr-IN" sz="18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त्याचप्रमाणे समाज सुद्धा एक पूर्ण वस्तू आहे. कारण समाजात सुद्धा व्यक्ती ,समूह ,संस्था या सारख्या घटकातील परस्परसंबंधातून समाज हि एक पूर्ण वस्तू तयार होते.</a:t>
            </a:r>
          </a:p>
          <a:p>
            <a:pPr algn="just"/>
            <a:endParaRPr lang="mr-IN" sz="18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mr-IN" sz="1800" b="1" u="sng" dirty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 </a:t>
            </a:r>
            <a:r>
              <a:rPr lang="mr-IN" sz="1800" b="1" u="sng" dirty="0" smtClean="0">
                <a:solidFill>
                  <a:srgbClr val="7030A0"/>
                </a:solidFill>
                <a:latin typeface="DVOT-Surekh" pitchFamily="2" charset="0"/>
                <a:cs typeface="DVOT-Surekh" pitchFamily="2" charset="0"/>
              </a:rPr>
              <a:t>व्याख्या</a:t>
            </a:r>
          </a:p>
          <a:p>
            <a:pPr algn="just"/>
            <a:endParaRPr lang="mr-IN" sz="1800" dirty="0" smtClean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mr-IN" sz="18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कोर्ल म्याहीन - सामाजिक संरचना अंतर्क्रियात्मक सामाजिक शक्तीचे जाळे होय. ज्यामुळे विविध प्रकारच्या चिंतनाच्या आणि निरीक्षण पद्धतीचा जन्म झाला आहे.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mr-IN" sz="1800" dirty="0" smtClean="0">
                <a:solidFill>
                  <a:schemeClr val="tx1"/>
                </a:solidFill>
                <a:latin typeface="DVOT-Surekh" pitchFamily="2" charset="0"/>
                <a:cs typeface="DVOT-Surekh" pitchFamily="2" charset="0"/>
              </a:rPr>
              <a:t>एफ हाउस – कोणत्या हि सामाजिक समूहाच्या अंतर्गत व्यवस्थेचा प्रस्तापित प्रकार म्हणजे समाज रचना होय.</a:t>
            </a:r>
            <a:endParaRPr lang="en-US" sz="1800" dirty="0">
              <a:solidFill>
                <a:schemeClr val="tx1"/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76600" y="83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83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62000" y="838200"/>
            <a:ext cx="76962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mr-IN" sz="18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VOT-Surekh" pitchFamily="2" charset="0"/>
              <a:ea typeface="+mn-ea"/>
              <a:cs typeface="DVOT-Surekh" pitchFamily="2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mr-IN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समाज संरचनेचे घटक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mr-IN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DVOT-Surekh" pitchFamily="2" charset="0"/>
              <a:ea typeface="+mn-ea"/>
              <a:cs typeface="DVOT-Surekh" pitchFamily="2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mr-I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DVOT-Surekh" pitchFamily="2" charset="0"/>
              <a:ea typeface="+mn-ea"/>
              <a:cs typeface="DVOT-Surekh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विविध भूमिका.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विविध गट व उपगट.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प्रमाणके.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DVOT-Surekh" pitchFamily="2" charset="0"/>
                <a:ea typeface="+mn-ea"/>
                <a:cs typeface="DVOT-Surekh" pitchFamily="2" charset="0"/>
              </a:rPr>
              <a:t>सांस्कृतिक मूल्य.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1"/>
            <a:ext cx="7315200" cy="59288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mr-IN" sz="2400" b="1" u="sng" dirty="0" smtClean="0">
                <a:solidFill>
                  <a:schemeClr val="accent2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समाज व्यवस्था</a:t>
            </a:r>
            <a:endParaRPr lang="mr-IN" sz="2400" b="1" u="sng" dirty="0">
              <a:solidFill>
                <a:schemeClr val="accent2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mr-IN" sz="2000" b="1" dirty="0" smtClean="0">
                <a:solidFill>
                  <a:schemeClr val="accent6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प्रस्तावना</a:t>
            </a:r>
            <a:endParaRPr lang="mr-IN" sz="2000" b="1" dirty="0">
              <a:solidFill>
                <a:schemeClr val="accent6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mr-IN" dirty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  <a:p>
            <a:pPr marL="228600" lvl="0" indent="-2286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mr-IN" sz="1600" dirty="0" smtClean="0">
                <a:latin typeface="DVOT-Surekh" pitchFamily="2" charset="0"/>
                <a:cs typeface="DVOT-Surekh" pitchFamily="2" charset="0"/>
              </a:rPr>
              <a:t>                       समाजव्यवस्था या संकल्पेला आधुनिक समाजशास्त्रात अतिशय महत्वाचे स्थान प्राप्त झालेले आहे. कारण समाज रचनेतील विविध घटकाच्या परस्पर संबंधाचे विश्लेषण करण्याच्या दृष्टीने या संकल्पनेचा उपयोग केला जातो.</a:t>
            </a:r>
          </a:p>
          <a:p>
            <a:pPr marL="228600" lvl="0" indent="-2286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mr-IN" sz="1600" dirty="0" smtClean="0">
                <a:latin typeface="DVOT-Surekh" pitchFamily="2" charset="0"/>
                <a:cs typeface="DVOT-Surekh" pitchFamily="2" charset="0"/>
              </a:rPr>
              <a:t>व्याख्या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हैरी जोन्सन –व्यक्तीच्या परस्परसंबंधित क्रियांनी मिळून समाज व्यवस्था बनलेली असते.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पारसन्स -  निरनिराळ्या व्यक्ती परस्परांशी आंतर्क्रिया करत असतात त्यांच्या अंतर्क्रीयांची व्यवस्था निर्माण होते तीच समाजव्यवस्था होय.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endParaRPr lang="mr-IN" sz="1600" dirty="0" smtClean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mr-IN" b="1" u="sng" dirty="0" smtClean="0">
                <a:solidFill>
                  <a:schemeClr val="accent6">
                    <a:lumMod val="75000"/>
                  </a:schemeClr>
                </a:solidFill>
                <a:latin typeface="DVOT-Surekh" pitchFamily="2" charset="0"/>
                <a:cs typeface="DVOT-Surekh" pitchFamily="2" charset="0"/>
              </a:rPr>
              <a:t>समाजव्यव्स्थेच्या कार्यात्मक संस्था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endParaRPr lang="mr-IN" b="1" u="sng" dirty="0" smtClean="0">
              <a:solidFill>
                <a:schemeClr val="accent6">
                  <a:lumMod val="75000"/>
                </a:schemeClr>
              </a:solidFill>
              <a:latin typeface="DVOT-Surekh" pitchFamily="2" charset="0"/>
              <a:cs typeface="DVOT-Surekh" pitchFamily="2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अनुकूलन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उद्धिष्ट सिद्धी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प्रतिमान संरक्षण व तणाव नियंत्रण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r>
              <a:rPr lang="mr-IN" sz="16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एकात्मीकरण</a:t>
            </a:r>
          </a:p>
          <a:p>
            <a:pPr marL="342900" lvl="0" indent="-342900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+mj-lt"/>
              <a:buAutoNum type="arabicPeriod"/>
              <a:defRPr/>
            </a:pPr>
            <a:endParaRPr lang="mr-IN" dirty="0" smtClean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438400"/>
            <a:ext cx="4114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mr-IN" sz="5400" dirty="0" smtClean="0">
                <a:solidFill>
                  <a:schemeClr val="dk1"/>
                </a:solidFill>
                <a:latin typeface="DVOT-Surekh" pitchFamily="2" charset="0"/>
                <a:cs typeface="DVOT-Surekh" pitchFamily="2" charset="0"/>
              </a:rPr>
              <a:t>धन्यवाद</a:t>
            </a:r>
            <a:endParaRPr lang="mr-IN" sz="5400" dirty="0">
              <a:solidFill>
                <a:schemeClr val="dk1"/>
              </a:solidFill>
              <a:latin typeface="DVOT-Surekh" pitchFamily="2" charset="0"/>
              <a:cs typeface="DVOT-Surek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344</Words>
  <Application>Microsoft Office PowerPoint</Application>
  <PresentationFormat>On-screen Show (4:3)</PresentationFormat>
  <Paragraphs>75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B.A. 1st Year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1st Year Paper - 1</dc:title>
  <dc:creator>Planet</dc:creator>
  <cp:lastModifiedBy>Planet</cp:lastModifiedBy>
  <cp:revision>28</cp:revision>
  <dcterms:created xsi:type="dcterms:W3CDTF">2023-02-16T07:48:53Z</dcterms:created>
  <dcterms:modified xsi:type="dcterms:W3CDTF">2023-02-20T09:54:48Z</dcterms:modified>
</cp:coreProperties>
</file>