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CBF0E-9531-48EA-B9B9-748C09206D6D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5575C-C1C3-4B2E-8A03-331BED0A8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5575C-C1C3-4B2E-8A03-331BED0A89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5575C-C1C3-4B2E-8A03-331BED0A89A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5575C-C1C3-4B2E-8A03-331BED0A89A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5575C-C1C3-4B2E-8A03-331BED0A89A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0" y="533400"/>
            <a:ext cx="2705100" cy="76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VOT-Surekh" pitchFamily="2" charset="0"/>
                <a:cs typeface="DVOT-Surekh" pitchFamily="2" charset="0"/>
              </a:rPr>
              <a:t>B.A. 1</a:t>
            </a:r>
            <a:r>
              <a:rPr lang="en-US" sz="28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VOT-Surekh" pitchFamily="2" charset="0"/>
                <a:cs typeface="DVOT-Surekh" pitchFamily="2" charset="0"/>
              </a:rPr>
              <a:t>st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VOT-Surekh" pitchFamily="2" charset="0"/>
                <a:cs typeface="DVOT-Surekh" pitchFamily="2" charset="0"/>
              </a:rPr>
              <a:t> Year</a:t>
            </a:r>
            <a:endParaRPr lang="en-US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VOT-Surekh" pitchFamily="2" charset="0"/>
              <a:cs typeface="DVOT-Surek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696200" cy="28194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Subject :- Sociology</a:t>
            </a:r>
          </a:p>
          <a:p>
            <a:pPr algn="l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Paper Name :-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Intorduction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 To Sociology</a:t>
            </a:r>
          </a:p>
          <a:p>
            <a:pPr algn="l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Paper I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st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  <a:latin typeface="Britannic Bold" pitchFamily="34" charset="0"/>
            </a:endParaRPr>
          </a:p>
          <a:p>
            <a:r>
              <a:rPr lang="mr-IN" sz="1600" dirty="0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                                                </a:t>
            </a:r>
          </a:p>
          <a:p>
            <a:endParaRPr lang="mr-IN" sz="1600" dirty="0">
              <a:solidFill>
                <a:schemeClr val="tx2">
                  <a:lumMod val="75000"/>
                </a:schemeClr>
              </a:solidFill>
              <a:latin typeface="Britannic Bold" pitchFamily="34" charset="0"/>
            </a:endParaRPr>
          </a:p>
          <a:p>
            <a:pPr algn="ctr"/>
            <a:r>
              <a:rPr lang="mr-IN" sz="1800" dirty="0" smtClean="0">
                <a:solidFill>
                  <a:schemeClr val="bg2">
                    <a:lumMod val="50000"/>
                  </a:schemeClr>
                </a:solidFill>
                <a:latin typeface="Britannic Bold" pitchFamily="34" charset="0"/>
              </a:rPr>
              <a:t>                                        </a:t>
            </a:r>
            <a:r>
              <a:rPr lang="mr-IN" sz="1800" dirty="0" smtClean="0">
                <a:solidFill>
                  <a:schemeClr val="bg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mr-IN" sz="2400" b="1" dirty="0" smtClean="0">
                <a:solidFill>
                  <a:schemeClr val="bg2">
                    <a:lumMod val="50000"/>
                  </a:schemeClr>
                </a:solidFill>
                <a:latin typeface="DVOT-Surekh" pitchFamily="2" charset="0"/>
                <a:cs typeface="DVOT-Surekh" pitchFamily="2" charset="0"/>
              </a:rPr>
              <a:t>प्रा. राहुल मुनेश्वर</a:t>
            </a:r>
          </a:p>
          <a:p>
            <a:pPr algn="ctr"/>
            <a:r>
              <a:rPr lang="mr-IN" sz="2000" dirty="0" smtClean="0">
                <a:solidFill>
                  <a:schemeClr val="tx2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                                                           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        </a:t>
            </a:r>
            <a:r>
              <a:rPr lang="mr-IN" sz="2000" dirty="0" smtClean="0">
                <a:solidFill>
                  <a:schemeClr val="tx2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समाजशास्त्र विभाग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DVOT-Surekh" pitchFamily="2" charset="0"/>
              <a:cs typeface="DVOT-Surekh" pitchFamily="2" charset="0"/>
            </a:endParaRPr>
          </a:p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                                                            </a:t>
            </a:r>
            <a:r>
              <a:rPr lang="mr-IN" sz="2000" smtClean="0">
                <a:solidFill>
                  <a:schemeClr val="tx2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बळीराम पाटील महाविद्यालय, किनवट</a:t>
            </a:r>
            <a:endParaRPr lang="mr-IN" sz="1600" dirty="0">
              <a:solidFill>
                <a:schemeClr val="tx2">
                  <a:lumMod val="75000"/>
                </a:schemeClr>
              </a:solidFill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762000"/>
            <a:ext cx="7696200" cy="4191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q"/>
            </a:pPr>
            <a:r>
              <a:rPr lang="mr-IN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Chapter 3</a:t>
            </a:r>
            <a:endParaRPr lang="mr-IN" sz="1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mr-IN" sz="1900" b="1" u="sng" dirty="0" smtClean="0">
                <a:solidFill>
                  <a:srgbClr val="0070C0"/>
                </a:solidFill>
                <a:latin typeface="DVOT-Surekh" pitchFamily="2" charset="0"/>
                <a:cs typeface="DVOT-Surekh" pitchFamily="2" charset="0"/>
              </a:rPr>
              <a:t>सामाजिक गट/ समूह</a:t>
            </a:r>
          </a:p>
          <a:p>
            <a:pPr algn="l"/>
            <a:endParaRPr lang="mr-IN" sz="1800" b="1" u="sng" dirty="0" smtClean="0">
              <a:solidFill>
                <a:srgbClr val="FF0000"/>
              </a:solidFill>
              <a:latin typeface="DVOT-Surekh" pitchFamily="2" charset="0"/>
              <a:cs typeface="DVOT-Surekh" pitchFamily="2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mr-IN" sz="1600" b="1" u="sng" dirty="0" smtClean="0">
                <a:solidFill>
                  <a:srgbClr val="C00000"/>
                </a:solidFill>
                <a:latin typeface="DVOT-Surekh" pitchFamily="2" charset="0"/>
                <a:cs typeface="DVOT-Surekh" pitchFamily="2" charset="0"/>
              </a:rPr>
              <a:t>प्रस्तावना</a:t>
            </a:r>
            <a:endParaRPr lang="mr-IN" sz="1600" b="1" u="sng" dirty="0">
              <a:solidFill>
                <a:srgbClr val="C00000"/>
              </a:solidFill>
              <a:latin typeface="DVOT-Surekh" pitchFamily="2" charset="0"/>
              <a:cs typeface="DVOT-Surekh" pitchFamily="2" charset="0"/>
            </a:endParaRPr>
          </a:p>
          <a:p>
            <a:pPr algn="l"/>
            <a:endParaRPr lang="mr-IN" sz="1200" dirty="0">
              <a:latin typeface="DVOT-Surekh" pitchFamily="2" charset="0"/>
              <a:cs typeface="DVOT-Surekh" pitchFamily="2" charset="0"/>
            </a:endParaRPr>
          </a:p>
          <a:p>
            <a:pPr algn="l"/>
            <a:r>
              <a:rPr lang="mr-IN" sz="1200" dirty="0" smtClean="0">
                <a:latin typeface="DVOT-Surekh" pitchFamily="2" charset="0"/>
                <a:cs typeface="DVOT-Surekh" pitchFamily="2" charset="0"/>
              </a:rPr>
              <a:t>            समाजशास्त्रात सामाजिक समूहाचा अभ्यास अत्यंत महत्वाचा समजला जातो , कारण समाजात जीवन जगत असताना प्रत्येक व्यक्तीचा अनेक प्रकारच्या समूहाशी संबंध येत असतो. मानवाला सामाजिक प्राणी म्हंटले जाते. मानवी शरीराचा योग्य विकास सामाजिक समूहाद्वारे होऊ शकतो.</a:t>
            </a:r>
          </a:p>
          <a:p>
            <a:pPr algn="l">
              <a:buFont typeface="Wingdings" pitchFamily="2" charset="2"/>
              <a:buChar char="v"/>
            </a:pPr>
            <a:r>
              <a:rPr lang="mr-IN" sz="1500" b="1" dirty="0" smtClean="0">
                <a:solidFill>
                  <a:srgbClr val="7030A0"/>
                </a:solidFill>
                <a:latin typeface="DVOT-Surekh" pitchFamily="2" charset="0"/>
                <a:cs typeface="DVOT-Surekh" pitchFamily="2" charset="0"/>
              </a:rPr>
              <a:t>व्याख्या</a:t>
            </a:r>
          </a:p>
          <a:p>
            <a:pPr algn="l">
              <a:buFont typeface="Wingdings" pitchFamily="2" charset="2"/>
              <a:buChar char="v"/>
            </a:pPr>
            <a:endParaRPr lang="mr-IN" sz="1500" b="1" dirty="0" smtClean="0">
              <a:solidFill>
                <a:srgbClr val="7030A0"/>
              </a:solidFill>
              <a:latin typeface="DVOT-Surekh" pitchFamily="2" charset="0"/>
              <a:cs typeface="DVOT-Surekh" pitchFamily="2" charset="0"/>
            </a:endParaRPr>
          </a:p>
          <a:p>
            <a:pPr marL="228600" indent="-228600" algn="l"/>
            <a:r>
              <a:rPr lang="mr-IN" sz="1200" dirty="0" smtClean="0">
                <a:latin typeface="DVOT-Surekh" pitchFamily="2" charset="0"/>
                <a:cs typeface="DVOT-Surekh" pitchFamily="2" charset="0"/>
              </a:rPr>
              <a:t>1.हैरी जोन्सन-  सामाजिक समूह म्हणजे सामाजिक अंतर्क्रीयेची व्यवस्था होय.</a:t>
            </a:r>
          </a:p>
          <a:p>
            <a:pPr marL="228600" indent="-228600" algn="l"/>
            <a:r>
              <a:rPr lang="mr-IN" sz="12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2.मॅकआयवर व पेज</a:t>
            </a:r>
            <a:r>
              <a:rPr lang="mr-IN" sz="1200" dirty="0" smtClean="0">
                <a:latin typeface="DVOT-Surekh" pitchFamily="2" charset="0"/>
                <a:cs typeface="DVOT-Surekh" pitchFamily="2" charset="0"/>
              </a:rPr>
              <a:t>– सामाजिक समूह म्हणजे अशा लोकांचा समुच्चय कि, जे सामाजिक संबंधाने परस्परांशी संबंधित असतात.</a:t>
            </a:r>
          </a:p>
          <a:p>
            <a:pPr marL="228600" indent="-228600" algn="l"/>
            <a:r>
              <a:rPr lang="mr-IN" sz="1200" dirty="0" smtClean="0">
                <a:latin typeface="DVOT-Surekh" pitchFamily="2" charset="0"/>
                <a:cs typeface="DVOT-Surekh" pitchFamily="2" charset="0"/>
              </a:rPr>
              <a:t>3. औग्बर्ण  आणि निम्कौफ – दोन किंवा त्यापेक्षा जास्त व्यक्ती एकत्रित येतात आणि परस्परांना प्रभावित करतात तेंव्हा त्या व्यक्तीचा मिळून सामाजिक समूह बनतो.</a:t>
            </a:r>
          </a:p>
          <a:p>
            <a:pPr marL="228600" indent="-228600" algn="l"/>
            <a:endParaRPr lang="mr-IN" sz="1200" dirty="0" smtClean="0">
              <a:latin typeface="DVOT-Surekh" pitchFamily="2" charset="0"/>
              <a:cs typeface="DVOT-Surekh" pitchFamily="2" charset="0"/>
            </a:endParaRPr>
          </a:p>
          <a:p>
            <a:pPr algn="l"/>
            <a:endParaRPr lang="mr-IN" sz="1100" dirty="0" smtClean="0"/>
          </a:p>
          <a:p>
            <a:pPr algn="l"/>
            <a:endParaRPr lang="mr-IN" sz="1100" dirty="0" smtClean="0"/>
          </a:p>
          <a:p>
            <a:pPr algn="just"/>
            <a:r>
              <a:rPr lang="mr-IN" sz="1100" dirty="0"/>
              <a:t> </a:t>
            </a:r>
            <a:r>
              <a:rPr lang="mr-IN" sz="1100" dirty="0" smtClean="0"/>
              <a:t>       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DVOT-Surekh" pitchFamily="2" charset="0"/>
              <a:cs typeface="DVOT-Surekh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429000" y="1143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867400" y="1143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6962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mr-IN" sz="1800" b="1" u="sng" dirty="0" smtClean="0">
              <a:solidFill>
                <a:srgbClr val="C00000"/>
              </a:solidFill>
              <a:latin typeface="DVOT-Surekh" pitchFamily="2" charset="0"/>
              <a:cs typeface="DVOT-Surekh" pitchFamily="2" charset="0"/>
            </a:endParaRPr>
          </a:p>
          <a:p>
            <a:pPr algn="l"/>
            <a:r>
              <a:rPr lang="mr-IN" sz="1400" dirty="0" smtClean="0">
                <a:latin typeface="DVOT-Surekh" pitchFamily="2" charset="0"/>
                <a:cs typeface="DVOT-Surekh" pitchFamily="2" charset="0"/>
              </a:rPr>
              <a:t>                                                                   </a:t>
            </a:r>
            <a:r>
              <a:rPr lang="mr-IN" sz="2000" b="1" u="sng" dirty="0" smtClean="0">
                <a:solidFill>
                  <a:srgbClr val="7030A0"/>
                </a:solidFill>
                <a:latin typeface="DVOT-Surekh" pitchFamily="2" charset="0"/>
                <a:cs typeface="DVOT-Surekh" pitchFamily="2" charset="0"/>
              </a:rPr>
              <a:t>समुहाची वैशिष्ट्ये</a:t>
            </a:r>
          </a:p>
          <a:p>
            <a:pPr algn="l"/>
            <a:endParaRPr lang="mr-IN" sz="1400" u="sng" dirty="0">
              <a:latin typeface="DVOT-Surekh" pitchFamily="2" charset="0"/>
              <a:cs typeface="DVOT-Surekh" pitchFamily="2" charset="0"/>
            </a:endParaRPr>
          </a:p>
          <a:p>
            <a:pPr marL="228600" indent="-228600" algn="l">
              <a:lnSpc>
                <a:spcPct val="110000"/>
              </a:lnSpc>
              <a:buFont typeface="+mj-lt"/>
              <a:buAutoNum type="arabicPeriod"/>
            </a:pPr>
            <a:r>
              <a:rPr lang="mr-IN" sz="1600" b="1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गरजपुर्ती</a:t>
            </a:r>
          </a:p>
          <a:p>
            <a:pPr marL="228600" indent="-228600" algn="l">
              <a:lnSpc>
                <a:spcPct val="110000"/>
              </a:lnSpc>
              <a:buFont typeface="+mj-lt"/>
              <a:buAutoNum type="arabicPeriod"/>
            </a:pPr>
            <a:r>
              <a:rPr lang="mr-IN" sz="1600" b="1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निर्मिती</a:t>
            </a:r>
          </a:p>
          <a:p>
            <a:pPr marL="228600" indent="-228600" algn="l">
              <a:lnSpc>
                <a:spcPct val="110000"/>
              </a:lnSpc>
              <a:buFont typeface="+mj-lt"/>
              <a:buAutoNum type="arabicPeriod"/>
            </a:pPr>
            <a:r>
              <a:rPr lang="mr-IN" sz="1600" b="1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आत्मीयभावना</a:t>
            </a:r>
          </a:p>
          <a:p>
            <a:pPr marL="228600" indent="-228600" algn="l">
              <a:lnSpc>
                <a:spcPct val="110000"/>
              </a:lnSpc>
              <a:buFont typeface="+mj-lt"/>
              <a:buAutoNum type="arabicPeriod"/>
            </a:pPr>
            <a:r>
              <a:rPr lang="mr-IN" sz="1600" b="1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संबंध</a:t>
            </a:r>
          </a:p>
          <a:p>
            <a:pPr marL="228600" indent="-228600" algn="l">
              <a:lnSpc>
                <a:spcPct val="110000"/>
              </a:lnSpc>
              <a:buFont typeface="+mj-lt"/>
              <a:buAutoNum type="arabicPeriod"/>
            </a:pPr>
            <a:r>
              <a:rPr lang="mr-IN" sz="1600" b="1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रचना</a:t>
            </a:r>
          </a:p>
          <a:p>
            <a:pPr marL="228600" indent="-228600" algn="l">
              <a:lnSpc>
                <a:spcPct val="110000"/>
              </a:lnSpc>
              <a:buFont typeface="+mj-lt"/>
              <a:buAutoNum type="arabicPeriod"/>
            </a:pPr>
            <a:r>
              <a:rPr lang="mr-IN" sz="1600" b="1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प्रमाणके</a:t>
            </a:r>
          </a:p>
          <a:p>
            <a:pPr marL="228600" indent="-228600" algn="l">
              <a:lnSpc>
                <a:spcPct val="110000"/>
              </a:lnSpc>
              <a:buFont typeface="+mj-lt"/>
              <a:buAutoNum type="arabicPeriod"/>
            </a:pPr>
            <a:r>
              <a:rPr lang="mr-IN" sz="1600" b="1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बदल</a:t>
            </a:r>
          </a:p>
          <a:p>
            <a:pPr marL="228600" indent="-228600" algn="l">
              <a:lnSpc>
                <a:spcPct val="110000"/>
              </a:lnSpc>
              <a:buFont typeface="+mj-lt"/>
              <a:buAutoNum type="arabicPeriod"/>
            </a:pPr>
            <a:r>
              <a:rPr lang="mr-IN" sz="1600" b="1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आकार</a:t>
            </a:r>
          </a:p>
          <a:p>
            <a:pPr marL="228600" indent="-228600" algn="l">
              <a:lnSpc>
                <a:spcPct val="110000"/>
              </a:lnSpc>
              <a:buFont typeface="+mj-lt"/>
              <a:buAutoNum type="arabicPeriod"/>
            </a:pPr>
            <a:r>
              <a:rPr lang="mr-IN" sz="1600" b="1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सदस्य</a:t>
            </a:r>
          </a:p>
          <a:p>
            <a:pPr marL="228600" indent="-228600" algn="l">
              <a:lnSpc>
                <a:spcPct val="200000"/>
              </a:lnSpc>
              <a:buFont typeface="+mj-lt"/>
              <a:buAutoNum type="arabicPeriod"/>
            </a:pPr>
            <a:endParaRPr lang="mr-IN" sz="1400" dirty="0" smtClean="0">
              <a:solidFill>
                <a:schemeClr val="tx1"/>
              </a:solidFill>
              <a:latin typeface="DVOT-Surekh" pitchFamily="2" charset="0"/>
              <a:cs typeface="DVOT-Surekh" pitchFamily="2" charset="0"/>
            </a:endParaRPr>
          </a:p>
          <a:p>
            <a:pPr marL="228600" indent="-228600" algn="l">
              <a:lnSpc>
                <a:spcPct val="200000"/>
              </a:lnSpc>
              <a:buFont typeface="+mj-lt"/>
              <a:buAutoNum type="arabicPeriod"/>
            </a:pPr>
            <a:endParaRPr lang="mr-IN" sz="1400" dirty="0" smtClean="0">
              <a:solidFill>
                <a:schemeClr val="tx1"/>
              </a:solidFill>
              <a:latin typeface="DVOT-Surekh" pitchFamily="2" charset="0"/>
              <a:cs typeface="DVOT-Surekh" pitchFamily="2" charset="0"/>
            </a:endParaRPr>
          </a:p>
          <a:p>
            <a:pPr marL="228600" indent="-228600" algn="l">
              <a:buFont typeface="+mj-lt"/>
              <a:buAutoNum type="arabicPeriod"/>
            </a:pPr>
            <a:endParaRPr lang="en-US" sz="1200" dirty="0">
              <a:latin typeface="DVOT-Surekh" pitchFamily="2" charset="0"/>
              <a:cs typeface="DVOT-Surekh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733800" y="914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19800" y="914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8305800" cy="6019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mr-IN" sz="1900" b="1" u="sng" dirty="0" smtClean="0">
              <a:solidFill>
                <a:srgbClr val="FF0000"/>
              </a:solidFill>
              <a:latin typeface="DVOT-Surekh" pitchFamily="2" charset="0"/>
              <a:cs typeface="DVOT-Surekh" pitchFamily="2" charset="0"/>
            </a:endParaRPr>
          </a:p>
          <a:p>
            <a:pPr algn="ctr"/>
            <a:r>
              <a:rPr lang="mr-IN" sz="2100" b="1" dirty="0" smtClean="0">
                <a:solidFill>
                  <a:srgbClr val="FF0000"/>
                </a:solidFill>
                <a:latin typeface="DVOT-Surekh" pitchFamily="2" charset="0"/>
                <a:cs typeface="DVOT-Surekh" pitchFamily="2" charset="0"/>
              </a:rPr>
              <a:t>सामाजिक समूहाचे प्रकार</a:t>
            </a:r>
          </a:p>
          <a:p>
            <a:pPr algn="l"/>
            <a:endParaRPr lang="mr-IN" sz="2100" b="1" dirty="0" smtClean="0">
              <a:solidFill>
                <a:srgbClr val="FF0000"/>
              </a:solidFill>
              <a:latin typeface="DVOT-Surekh" pitchFamily="2" charset="0"/>
              <a:cs typeface="DVOT-Surekh" pitchFamily="2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mr-IN" sz="2100" b="1" dirty="0" smtClean="0">
                <a:solidFill>
                  <a:schemeClr val="bg2">
                    <a:lumMod val="50000"/>
                  </a:schemeClr>
                </a:solidFill>
                <a:latin typeface="DVOT-Surekh" pitchFamily="2" charset="0"/>
                <a:cs typeface="DVOT-Surekh" pitchFamily="2" charset="0"/>
              </a:rPr>
              <a:t>प्राथमिक समुह</a:t>
            </a:r>
          </a:p>
          <a:p>
            <a:pPr marL="457200" indent="-457200" algn="l">
              <a:buFont typeface="+mj-lt"/>
              <a:buAutoNum type="arabicPeriod"/>
            </a:pPr>
            <a:endParaRPr lang="mr-IN" sz="2100" b="1" dirty="0" smtClean="0">
              <a:solidFill>
                <a:srgbClr val="FF0000"/>
              </a:solidFill>
              <a:latin typeface="DVOT-Surekh" pitchFamily="2" charset="0"/>
              <a:cs typeface="DVOT-Surekh" pitchFamily="2" charset="0"/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mr-IN" sz="2100" b="1" dirty="0" smtClean="0">
                <a:solidFill>
                  <a:schemeClr val="bg2">
                    <a:lumMod val="25000"/>
                  </a:schemeClr>
                </a:solidFill>
                <a:latin typeface="DVOT-Surekh" pitchFamily="2" charset="0"/>
                <a:cs typeface="DVOT-Surekh" pitchFamily="2" charset="0"/>
              </a:rPr>
              <a:t>प्रस्तावना</a:t>
            </a:r>
          </a:p>
          <a:p>
            <a:pPr marL="457200" indent="-457200" algn="l"/>
            <a:r>
              <a:rPr lang="mr-IN" sz="2100" b="1" dirty="0" smtClean="0">
                <a:solidFill>
                  <a:srgbClr val="FF0000"/>
                </a:solidFill>
                <a:latin typeface="DVOT-Surekh" pitchFamily="2" charset="0"/>
                <a:cs typeface="DVOT-Surekh" pitchFamily="2" charset="0"/>
              </a:rPr>
              <a:t>                </a:t>
            </a:r>
            <a:r>
              <a:rPr lang="mr-IN" sz="18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अमेरिकेचे समाजशास्त्रज्ञ चार्लस कुले यांनी सर्व प्रथम इ.स. १९०९ मध्ये प्राथमिक गट या संकल्पनेला स्पष्ट केले. प्राथमिक गटातील संबंध अत्यंत जिव्हाळ्याचे असतात.</a:t>
            </a:r>
          </a:p>
          <a:p>
            <a:pPr marL="457200" indent="-457200" algn="l"/>
            <a:endParaRPr lang="mr-IN" sz="1800" dirty="0" smtClean="0">
              <a:solidFill>
                <a:schemeClr val="tx1"/>
              </a:solidFill>
              <a:latin typeface="DVOT-Surekh" pitchFamily="2" charset="0"/>
              <a:cs typeface="DVOT-Surekh" pitchFamily="2" charset="0"/>
            </a:endParaRPr>
          </a:p>
          <a:p>
            <a:pPr marL="457200" indent="-457200" algn="l"/>
            <a:r>
              <a:rPr lang="mr-IN" sz="20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व्याख्या</a:t>
            </a:r>
          </a:p>
          <a:p>
            <a:pPr marL="457200" indent="-457200" algn="l">
              <a:buFont typeface="+mj-lt"/>
              <a:buAutoNum type="arabicPeriod"/>
            </a:pPr>
            <a:r>
              <a:rPr lang="mr-IN" sz="18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चार्लस कुले- ज्या गटामध्ये घनिष्ट असे समोरासमोरचे संबंध व सहकार्याचे संबंध असतात त्याला प्राथमिक गट असे म्हणतात.</a:t>
            </a:r>
          </a:p>
          <a:p>
            <a:pPr marL="457200" indent="-457200" algn="l">
              <a:buFont typeface="+mj-lt"/>
              <a:buAutoNum type="arabicPeriod"/>
            </a:pPr>
            <a:r>
              <a:rPr lang="mr-IN" sz="18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किंग्सले डेविस – प्राथमिक स्वरूपाचे संबंध असणारा गट हाच प्राथमिक गट होय.</a:t>
            </a:r>
          </a:p>
        </p:txBody>
      </p:sp>
      <p:sp>
        <p:nvSpPr>
          <p:cNvPr id="5" name="Oval 4"/>
          <p:cNvSpPr/>
          <p:nvPr/>
        </p:nvSpPr>
        <p:spPr>
          <a:xfrm>
            <a:off x="2971800" y="83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flipH="1">
            <a:off x="6096000" y="83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838200" y="838200"/>
            <a:ext cx="7696200" cy="464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mr-IN" sz="1800" b="1" i="0" u="sng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DVOT-Surekh" pitchFamily="2" charset="0"/>
              <a:ea typeface="+mn-ea"/>
              <a:cs typeface="DVOT-Surekh" pitchFamily="2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v"/>
              <a:tabLst/>
              <a:defRPr/>
            </a:pPr>
            <a:r>
              <a:rPr kumimoji="0" lang="mr-IN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प्राथमिक गटाचे वैशिष्ट्ये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mr-IN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DVOT-Surekh" pitchFamily="2" charset="0"/>
              <a:ea typeface="+mn-ea"/>
              <a:cs typeface="DVOT-Surekh" pitchFamily="2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उद्धीष्ठांची एकरूपता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लहान आकार.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स्थिर संबंध.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घनिष्ठता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वयक्तिक स्वरूपाचे संबंध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स्वयंप्रेरित संबंध </a:t>
            </a:r>
          </a:p>
          <a:p>
            <a:pPr marL="228600" lvl="0" indent="-228600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r>
              <a:rPr lang="mr-IN" sz="1600" dirty="0" smtClean="0">
                <a:latin typeface="DVOT-Surekh" pitchFamily="2" charset="0"/>
                <a:cs typeface="DVOT-Surekh" pitchFamily="2" charset="0"/>
              </a:rPr>
              <a:t>भावनात्मक संबंध</a:t>
            </a:r>
            <a:endParaRPr kumimoji="0" lang="mr-IN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DVOT-Surekh" pitchFamily="2" charset="0"/>
              <a:ea typeface="+mn-ea"/>
              <a:cs typeface="DVOT-Surekh" pitchFamily="2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अमर्यादित कर्तव्य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अनौपचारिक नियंत्रण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457200"/>
            <a:ext cx="7315200" cy="55194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mr-IN" b="1" dirty="0" smtClean="0">
                <a:solidFill>
                  <a:schemeClr val="accent6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2. </a:t>
            </a:r>
            <a:r>
              <a:rPr lang="mr-IN" sz="2000" b="1" dirty="0" smtClean="0">
                <a:solidFill>
                  <a:schemeClr val="accent6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दुय्यम गट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mr-IN" sz="2000" b="1" dirty="0">
              <a:solidFill>
                <a:schemeClr val="accent6">
                  <a:lumMod val="75000"/>
                </a:schemeClr>
              </a:solidFill>
              <a:latin typeface="DVOT-Surekh" pitchFamily="2" charset="0"/>
              <a:cs typeface="DVOT-Surekh" pitchFamily="2" charset="0"/>
            </a:endParaRP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v"/>
              <a:defRPr/>
            </a:pPr>
            <a:r>
              <a:rPr lang="mr-IN" sz="14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प्रस्तावना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mr-IN" sz="1400" dirty="0" smtClean="0">
                <a:latin typeface="DVOT-Surekh" pitchFamily="2" charset="0"/>
                <a:cs typeface="DVOT-Surekh" pitchFamily="2" charset="0"/>
              </a:rPr>
              <a:t>         आधुनिक काळात सामाजिक जीवन झपाट्याने बदलत आहे. म्हणून समाज जसा बदलत आहे तसतसे व्यक्ती-व्यक्तीच्या संबंधात गुंतागुंत व  औपचारिकपणा वाढीस लागला आहे.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v"/>
              <a:defRPr/>
            </a:pPr>
            <a:r>
              <a:rPr lang="mr-IN" sz="14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व्याख्या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mr-IN" sz="14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1.औग्बर्न आणि नेमकौफ- ज्या गटातील व्यक्तीच्या परस्परसंबंधात भावानोत्कटतेचा व जिव्हाळ्याचा लवलेशही आढळत नाही. अशा गटाला दुय्यम गट म्हणतात.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mr-IN" sz="14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2.ल्याडीस- उबेचा अभाव असणारे गट म्हणजे दुय्यम गट होय.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mr-IN" sz="1400" dirty="0" smtClean="0">
              <a:solidFill>
                <a:schemeClr val="dk1"/>
              </a:solidFill>
              <a:latin typeface="DVOT-Surekh" pitchFamily="2" charset="0"/>
              <a:cs typeface="DVOT-Surekh" pitchFamily="2" charset="0"/>
            </a:endParaRP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v"/>
              <a:defRPr/>
            </a:pPr>
            <a:r>
              <a:rPr lang="mr-IN" sz="14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दुय्यम गटाचे वैशिष्ट्ये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v"/>
              <a:defRPr/>
            </a:pPr>
            <a:endParaRPr lang="mr-IN" sz="1400" dirty="0" smtClean="0">
              <a:solidFill>
                <a:schemeClr val="dk1"/>
              </a:solidFill>
              <a:latin typeface="DVOT-Surekh" pitchFamily="2" charset="0"/>
              <a:cs typeface="DVOT-Surekh" pitchFamily="2" charset="0"/>
            </a:endParaRPr>
          </a:p>
          <a:p>
            <a:pPr marL="452628" lvl="0" indent="-342900">
              <a:spcBef>
                <a:spcPts val="400"/>
              </a:spcBef>
              <a:buClr>
                <a:schemeClr val="accent1"/>
              </a:buClr>
              <a:buSzPct val="68000"/>
              <a:buAutoNum type="arabicPeriod"/>
              <a:defRPr/>
            </a:pPr>
            <a:r>
              <a:rPr lang="mr-IN" sz="14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मोठा आकार</a:t>
            </a:r>
          </a:p>
          <a:p>
            <a:pPr marL="452628" lvl="0" indent="-342900">
              <a:spcBef>
                <a:spcPts val="400"/>
              </a:spcBef>
              <a:buClr>
                <a:schemeClr val="accent1"/>
              </a:buClr>
              <a:buSzPct val="68000"/>
              <a:buAutoNum type="arabicPeriod"/>
              <a:defRPr/>
            </a:pPr>
            <a:r>
              <a:rPr lang="mr-IN" sz="14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औपचारिक संबंध</a:t>
            </a:r>
          </a:p>
          <a:p>
            <a:pPr marL="452628" lvl="0" indent="-342900">
              <a:spcBef>
                <a:spcPts val="400"/>
              </a:spcBef>
              <a:buClr>
                <a:schemeClr val="accent1"/>
              </a:buClr>
              <a:buSzPct val="68000"/>
              <a:buAutoNum type="arabicPeriod"/>
              <a:defRPr/>
            </a:pPr>
            <a:r>
              <a:rPr lang="mr-IN" sz="14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व्यक्तीनिरपेक्ष संबंध</a:t>
            </a:r>
          </a:p>
          <a:p>
            <a:pPr marL="452628" lvl="0" indent="-342900">
              <a:spcBef>
                <a:spcPts val="400"/>
              </a:spcBef>
              <a:buClr>
                <a:schemeClr val="accent1"/>
              </a:buClr>
              <a:buSzPct val="68000"/>
              <a:buAutoNum type="arabicPeriod"/>
              <a:defRPr/>
            </a:pPr>
            <a:r>
              <a:rPr lang="mr-IN" sz="14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करारात्मक संबंध</a:t>
            </a:r>
          </a:p>
          <a:p>
            <a:pPr marL="452628" lvl="0" indent="-342900">
              <a:spcBef>
                <a:spcPts val="400"/>
              </a:spcBef>
              <a:buClr>
                <a:schemeClr val="accent1"/>
              </a:buClr>
              <a:buSzPct val="68000"/>
              <a:buAutoNum type="arabicPeriod"/>
              <a:defRPr/>
            </a:pPr>
            <a:r>
              <a:rPr lang="mr-IN" sz="14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मर्यादित संबंध</a:t>
            </a:r>
          </a:p>
          <a:p>
            <a:pPr marL="452628" lvl="0" indent="-342900">
              <a:spcBef>
                <a:spcPts val="400"/>
              </a:spcBef>
              <a:buClr>
                <a:schemeClr val="accent1"/>
              </a:buClr>
              <a:buSzPct val="68000"/>
              <a:buAutoNum type="arabicPeriod"/>
              <a:defRPr/>
            </a:pPr>
            <a:r>
              <a:rPr lang="mr-IN" sz="14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एकरूप उद्धीष्ठाचा अभाव</a:t>
            </a:r>
          </a:p>
          <a:p>
            <a:pPr marL="452628" lvl="0" indent="-342900">
              <a:spcBef>
                <a:spcPts val="400"/>
              </a:spcBef>
              <a:buClr>
                <a:schemeClr val="accent1"/>
              </a:buClr>
              <a:buSzPct val="68000"/>
              <a:buAutoNum type="arabicPeriod"/>
              <a:defRPr/>
            </a:pPr>
            <a:r>
              <a:rPr lang="mr-IN" sz="14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पदाला महत्व</a:t>
            </a:r>
          </a:p>
          <a:p>
            <a:pPr marL="452628" lvl="0" indent="-342900">
              <a:spcBef>
                <a:spcPts val="400"/>
              </a:spcBef>
              <a:buClr>
                <a:schemeClr val="accent1"/>
              </a:buClr>
              <a:buSzPct val="68000"/>
              <a:buAutoNum type="arabicPeriod"/>
              <a:defRPr/>
            </a:pPr>
            <a:endParaRPr lang="mr-IN" dirty="0">
              <a:solidFill>
                <a:schemeClr val="dk1"/>
              </a:solidFill>
              <a:latin typeface="DVOT-Surekh" pitchFamily="2" charset="0"/>
              <a:cs typeface="DVOT-Surekh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2438400"/>
            <a:ext cx="41148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mr-IN" sz="54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धन्यवाद</a:t>
            </a:r>
            <a:endParaRPr lang="mr-IN" sz="5400" dirty="0">
              <a:solidFill>
                <a:schemeClr val="dk1"/>
              </a:solidFill>
              <a:latin typeface="DVOT-Surekh" pitchFamily="2" charset="0"/>
              <a:cs typeface="DVOT-Surekh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316</Words>
  <Application>Microsoft Office PowerPoint</Application>
  <PresentationFormat>On-screen Show (4:3)</PresentationFormat>
  <Paragraphs>82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B.A. 1st Year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 1st Year Paper - 1</dc:title>
  <dc:creator>Planet</dc:creator>
  <cp:lastModifiedBy>Planet</cp:lastModifiedBy>
  <cp:revision>35</cp:revision>
  <dcterms:created xsi:type="dcterms:W3CDTF">2023-02-16T07:48:53Z</dcterms:created>
  <dcterms:modified xsi:type="dcterms:W3CDTF">2023-02-20T09:54:59Z</dcterms:modified>
</cp:coreProperties>
</file>