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CBF0E-9531-48EA-B9B9-748C09206D6D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5575C-C1C3-4B2E-8A03-331BED0A8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533400"/>
            <a:ext cx="2705100" cy="76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VOT-Surekh" pitchFamily="2" charset="0"/>
                <a:cs typeface="DVOT-Surekh" pitchFamily="2" charset="0"/>
              </a:rPr>
              <a:t>B.A. 1</a:t>
            </a:r>
            <a:r>
              <a:rPr lang="en-US" sz="28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VOT-Surekh" pitchFamily="2" charset="0"/>
                <a:cs typeface="DVOT-Surekh" pitchFamily="2" charset="0"/>
              </a:rPr>
              <a:t>st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VOT-Surekh" pitchFamily="2" charset="0"/>
                <a:cs typeface="DVOT-Surekh" pitchFamily="2" charset="0"/>
              </a:rPr>
              <a:t> Year</a:t>
            </a:r>
            <a:endParaRPr lang="en-U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96200" cy="28194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Subject :- Sociology</a:t>
            </a:r>
          </a:p>
          <a:p>
            <a:pPr algn="l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Paper Name :-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Intorduction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 To Sociology</a:t>
            </a:r>
          </a:p>
          <a:p>
            <a:pPr algn="l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Paper I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st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  <a:latin typeface="Britannic Bold" pitchFamily="34" charset="0"/>
            </a:endParaRPr>
          </a:p>
          <a:p>
            <a:r>
              <a:rPr lang="mr-IN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                                                </a:t>
            </a:r>
          </a:p>
          <a:p>
            <a:endParaRPr lang="mr-IN" sz="1600" dirty="0">
              <a:solidFill>
                <a:schemeClr val="tx2">
                  <a:lumMod val="75000"/>
                </a:schemeClr>
              </a:solidFill>
              <a:latin typeface="Britannic Bold" pitchFamily="34" charset="0"/>
            </a:endParaRPr>
          </a:p>
          <a:p>
            <a:pPr algn="ctr"/>
            <a:r>
              <a:rPr lang="mr-IN" sz="1800" dirty="0" smtClean="0">
                <a:solidFill>
                  <a:schemeClr val="bg2">
                    <a:lumMod val="50000"/>
                  </a:schemeClr>
                </a:solidFill>
                <a:latin typeface="Britannic Bold" pitchFamily="34" charset="0"/>
              </a:rPr>
              <a:t>                                        </a:t>
            </a:r>
            <a:r>
              <a:rPr lang="mr-IN" sz="2400" b="1" dirty="0" smtClean="0">
                <a:solidFill>
                  <a:schemeClr val="bg2">
                    <a:lumMod val="50000"/>
                  </a:schemeClr>
                </a:solidFill>
                <a:latin typeface="DVOT-Surekh" pitchFamily="2" charset="0"/>
                <a:cs typeface="DVOT-Surekh" pitchFamily="2" charset="0"/>
              </a:rPr>
              <a:t>प्रा</a:t>
            </a:r>
            <a:r>
              <a:rPr lang="mr-IN" sz="2400" b="1" dirty="0" smtClean="0">
                <a:solidFill>
                  <a:schemeClr val="bg2">
                    <a:lumMod val="50000"/>
                  </a:schemeClr>
                </a:solidFill>
                <a:latin typeface="DVOT-Surekh" pitchFamily="2" charset="0"/>
                <a:cs typeface="DVOT-Surekh" pitchFamily="2" charset="0"/>
              </a:rPr>
              <a:t>. राहुल मुनेश्वर</a:t>
            </a:r>
          </a:p>
          <a:p>
            <a:pPr algn="ctr"/>
            <a:r>
              <a:rPr lang="mr-IN" sz="20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                                                           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        </a:t>
            </a:r>
            <a:r>
              <a:rPr lang="mr-IN" sz="20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समाजशास्त्र विभाग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DVOT-Surekh" pitchFamily="2" charset="0"/>
              <a:cs typeface="DVOT-Surekh" pitchFamily="2" charset="0"/>
            </a:endParaRPr>
          </a:p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                                                            </a:t>
            </a:r>
            <a:r>
              <a:rPr lang="mr-IN" sz="20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बळीराम पाटील महाविद्यालय, </a:t>
            </a:r>
            <a:r>
              <a:rPr lang="mr-IN" sz="20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किनवट</a:t>
            </a:r>
            <a:endParaRPr lang="mr-IN" sz="1600" dirty="0">
              <a:solidFill>
                <a:schemeClr val="tx2">
                  <a:lumMod val="75000"/>
                </a:schemeClr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7696200" cy="4191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mr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Chapter 4</a:t>
            </a:r>
            <a:endParaRPr lang="mr-IN" sz="1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mr-IN" sz="2600" b="1" u="sng" dirty="0" smtClean="0">
                <a:solidFill>
                  <a:srgbClr val="0070C0"/>
                </a:solidFill>
                <a:latin typeface="DVOT-Surekh" pitchFamily="2" charset="0"/>
                <a:cs typeface="DVOT-Surekh" pitchFamily="2" charset="0"/>
              </a:rPr>
              <a:t>सामाजिक परिवर्तन</a:t>
            </a:r>
          </a:p>
          <a:p>
            <a:pPr algn="l"/>
            <a:endParaRPr lang="mr-IN" sz="1800" b="1" u="sng" dirty="0" smtClean="0">
              <a:solidFill>
                <a:srgbClr val="FF0000"/>
              </a:solidFill>
              <a:latin typeface="DVOT-Surekh" pitchFamily="2" charset="0"/>
              <a:cs typeface="DVOT-Surekh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mr-IN" sz="2100" b="1" u="sng" dirty="0" smtClean="0">
                <a:solidFill>
                  <a:srgbClr val="C00000"/>
                </a:solidFill>
                <a:latin typeface="DVOT-Surekh" pitchFamily="2" charset="0"/>
                <a:cs typeface="DVOT-Surekh" pitchFamily="2" charset="0"/>
              </a:rPr>
              <a:t>प्रस्तावना</a:t>
            </a:r>
            <a:endParaRPr lang="mr-IN" sz="2100" b="1" u="sng" dirty="0">
              <a:solidFill>
                <a:srgbClr val="C00000"/>
              </a:solidFill>
              <a:latin typeface="DVOT-Surekh" pitchFamily="2" charset="0"/>
              <a:cs typeface="DVOT-Surekh" pitchFamily="2" charset="0"/>
            </a:endParaRPr>
          </a:p>
          <a:p>
            <a:pPr algn="l"/>
            <a:endParaRPr lang="mr-IN" sz="1200" dirty="0">
              <a:latin typeface="DVOT-Surekh" pitchFamily="2" charset="0"/>
              <a:cs typeface="DVOT-Surekh" pitchFamily="2" charset="0"/>
            </a:endParaRPr>
          </a:p>
          <a:p>
            <a:pPr algn="l"/>
            <a:r>
              <a:rPr lang="mr-IN" sz="1200" dirty="0" smtClean="0">
                <a:latin typeface="DVOT-Surekh" pitchFamily="2" charset="0"/>
                <a:cs typeface="DVOT-Surekh" pitchFamily="2" charset="0"/>
              </a:rPr>
              <a:t>            </a:t>
            </a:r>
            <a:r>
              <a:rPr lang="mr-IN" sz="1900" dirty="0" smtClean="0">
                <a:latin typeface="DVOT-Surekh" pitchFamily="2" charset="0"/>
                <a:cs typeface="DVOT-Surekh" pitchFamily="2" charset="0"/>
              </a:rPr>
              <a:t>सामाजिक परिवर्तन हा प्रगतीचा आत्मा आहे. कारण परिवर्तनाशिवाय प्रगतीच होऊ शकत नाही. कोणत्याही मानवी समाजाचे निरीक्षण केले तर समाजात सतत बदल होत आहे व हि बदलाची क्रिया समाजात सर्व क्षेत्रात  आढळते. व्यक्तीची इच्छा असो किंवा नसो परिवर्तनाची प्रक्रिया चालू असते.</a:t>
            </a:r>
          </a:p>
          <a:p>
            <a:pPr algn="l"/>
            <a:endParaRPr lang="mr-IN" sz="1200" dirty="0" smtClean="0">
              <a:latin typeface="DVOT-Surekh" pitchFamily="2" charset="0"/>
              <a:cs typeface="DVOT-Surekh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mr-IN" sz="2100" b="1" dirty="0" smtClean="0">
                <a:solidFill>
                  <a:srgbClr val="7030A0"/>
                </a:solidFill>
                <a:latin typeface="DVOT-Surekh" pitchFamily="2" charset="0"/>
                <a:cs typeface="DVOT-Surekh" pitchFamily="2" charset="0"/>
              </a:rPr>
              <a:t>व्याख्या</a:t>
            </a:r>
          </a:p>
          <a:p>
            <a:pPr algn="l">
              <a:buFont typeface="Wingdings" pitchFamily="2" charset="2"/>
              <a:buChar char="v"/>
            </a:pPr>
            <a:endParaRPr lang="mr-IN" sz="1500" b="1" dirty="0" smtClean="0">
              <a:solidFill>
                <a:srgbClr val="7030A0"/>
              </a:solidFill>
              <a:latin typeface="DVOT-Surekh" pitchFamily="2" charset="0"/>
              <a:cs typeface="DVOT-Surekh" pitchFamily="2" charset="0"/>
            </a:endParaRPr>
          </a:p>
          <a:p>
            <a:pPr marL="228600" indent="-228600" algn="l"/>
            <a:r>
              <a:rPr lang="mr-IN" sz="1900" dirty="0" smtClean="0">
                <a:latin typeface="DVOT-Surekh" pitchFamily="2" charset="0"/>
                <a:cs typeface="DVOT-Surekh" pitchFamily="2" charset="0"/>
              </a:rPr>
              <a:t>1.हैरी जोन्सन-  मुलभूत अर्थाने समाजरचनेतील बदल म्हणजे सामाजिक परिवर्तन होय.</a:t>
            </a:r>
          </a:p>
          <a:p>
            <a:pPr marL="228600" indent="-228600" algn="l"/>
            <a:r>
              <a:rPr lang="mr-IN" sz="1900" dirty="0" smtClean="0">
                <a:latin typeface="DVOT-Surekh" pitchFamily="2" charset="0"/>
                <a:cs typeface="DVOT-Surekh" pitchFamily="2" charset="0"/>
              </a:rPr>
              <a:t>2.एम.डी. जोन्सन– व्यक्तीच्या विचार व कार्य करण्याच्या पद्धतीत होणारे बदल म्हणजेच सामाजिक परिवर्तन.</a:t>
            </a:r>
          </a:p>
          <a:p>
            <a:pPr marL="228600" indent="-228600" algn="l"/>
            <a:r>
              <a:rPr lang="mr-IN" sz="1900" dirty="0" smtClean="0">
                <a:latin typeface="DVOT-Surekh" pitchFamily="2" charset="0"/>
                <a:cs typeface="DVOT-Surekh" pitchFamily="2" charset="0"/>
              </a:rPr>
              <a:t>3. हार्टन व हंट – सामाजिक संरचनेतील आणि सामाजिक संरचनेतील बदल म्हणजे सामाजिक परिवर्तन होय.</a:t>
            </a:r>
          </a:p>
          <a:p>
            <a:pPr marL="228600" indent="-228600" algn="l"/>
            <a:endParaRPr lang="mr-IN" sz="1400" dirty="0" smtClean="0">
              <a:latin typeface="DVOT-Surekh" pitchFamily="2" charset="0"/>
              <a:cs typeface="DVOT-Surekh" pitchFamily="2" charset="0"/>
            </a:endParaRPr>
          </a:p>
          <a:p>
            <a:pPr marL="228600" indent="-228600" algn="l"/>
            <a:endParaRPr lang="mr-IN" sz="1200" dirty="0" smtClean="0">
              <a:latin typeface="DVOT-Surekh" pitchFamily="2" charset="0"/>
              <a:cs typeface="DVOT-Surekh" pitchFamily="2" charset="0"/>
            </a:endParaRPr>
          </a:p>
          <a:p>
            <a:pPr algn="l"/>
            <a:endParaRPr lang="mr-IN" sz="1100" dirty="0" smtClean="0"/>
          </a:p>
          <a:p>
            <a:pPr algn="l"/>
            <a:endParaRPr lang="mr-IN" sz="1100" dirty="0" smtClean="0"/>
          </a:p>
          <a:p>
            <a:pPr algn="just"/>
            <a:r>
              <a:rPr lang="mr-IN" sz="1100" dirty="0"/>
              <a:t> </a:t>
            </a:r>
            <a:r>
              <a:rPr lang="mr-IN" sz="1100" dirty="0" smtClean="0"/>
              <a:t>      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29000" y="1143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67400" y="1143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6962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mr-IN" sz="1800" b="1" u="sng" dirty="0" smtClean="0">
              <a:solidFill>
                <a:srgbClr val="C00000"/>
              </a:solidFill>
              <a:latin typeface="DVOT-Surekh" pitchFamily="2" charset="0"/>
              <a:cs typeface="DVOT-Surekh" pitchFamily="2" charset="0"/>
            </a:endParaRPr>
          </a:p>
          <a:p>
            <a:pPr algn="ctr"/>
            <a:r>
              <a:rPr lang="mr-IN" sz="1400" dirty="0" smtClean="0">
                <a:latin typeface="DVOT-Surekh" pitchFamily="2" charset="0"/>
                <a:cs typeface="DVOT-Surekh" pitchFamily="2" charset="0"/>
              </a:rPr>
              <a:t>                       </a:t>
            </a:r>
            <a:r>
              <a:rPr lang="mr-IN" sz="2000" b="1" u="sng" dirty="0" smtClean="0">
                <a:solidFill>
                  <a:srgbClr val="7030A0"/>
                </a:solidFill>
                <a:latin typeface="DVOT-Surekh" pitchFamily="2" charset="0"/>
                <a:cs typeface="DVOT-Surekh" pitchFamily="2" charset="0"/>
              </a:rPr>
              <a:t>सामाजिक परिवर्तनाचे वैशिष्ट्ये</a:t>
            </a:r>
          </a:p>
          <a:p>
            <a:pPr algn="l"/>
            <a:endParaRPr lang="mr-IN" sz="1400" u="sng" dirty="0">
              <a:latin typeface="DVOT-Surekh" pitchFamily="2" charset="0"/>
              <a:cs typeface="DVOT-Surekh" pitchFamily="2" charset="0"/>
            </a:endParaRPr>
          </a:p>
          <a:p>
            <a:pPr marL="228600" indent="-228600" algn="l">
              <a:lnSpc>
                <a:spcPct val="150000"/>
              </a:lnSpc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भविष्यवानीचा अभाव</a:t>
            </a:r>
          </a:p>
          <a:p>
            <a:pPr marL="228600" indent="-228600" algn="l">
              <a:lnSpc>
                <a:spcPct val="150000"/>
              </a:lnSpc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विश्वव्यापी स्वरूप</a:t>
            </a:r>
          </a:p>
          <a:p>
            <a:pPr marL="228600" indent="-228600" algn="l">
              <a:lnSpc>
                <a:spcPct val="150000"/>
              </a:lnSpc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परिवर्तनाचा असमान वेग</a:t>
            </a:r>
          </a:p>
          <a:p>
            <a:pPr marL="228600" indent="-228600" algn="l">
              <a:lnSpc>
                <a:spcPct val="150000"/>
              </a:lnSpc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अनिवार्य घटना</a:t>
            </a:r>
          </a:p>
          <a:p>
            <a:pPr marL="228600" indent="-228600" algn="l">
              <a:lnSpc>
                <a:spcPct val="150000"/>
              </a:lnSpc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तटस्थ संकल्पना</a:t>
            </a:r>
          </a:p>
          <a:p>
            <a:pPr marL="228600" indent="-228600" algn="l">
              <a:lnSpc>
                <a:spcPct val="150000"/>
              </a:lnSpc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तुलनात्मकता </a:t>
            </a:r>
          </a:p>
          <a:p>
            <a:pPr marL="228600" indent="-228600" algn="l">
              <a:lnSpc>
                <a:spcPct val="200000"/>
              </a:lnSpc>
              <a:buFont typeface="+mj-lt"/>
              <a:buAutoNum type="arabicPeriod"/>
            </a:pPr>
            <a:endParaRPr lang="mr-IN" sz="1400" dirty="0" smtClean="0">
              <a:solidFill>
                <a:schemeClr val="tx1"/>
              </a:solidFill>
              <a:latin typeface="DVOT-Surekh" pitchFamily="2" charset="0"/>
              <a:cs typeface="DVOT-Surekh" pitchFamily="2" charset="0"/>
            </a:endParaRPr>
          </a:p>
          <a:p>
            <a:pPr marL="228600" indent="-228600" algn="l">
              <a:lnSpc>
                <a:spcPct val="200000"/>
              </a:lnSpc>
              <a:buFont typeface="+mj-lt"/>
              <a:buAutoNum type="arabicPeriod"/>
            </a:pPr>
            <a:endParaRPr lang="mr-IN" sz="1400" dirty="0" smtClean="0">
              <a:solidFill>
                <a:schemeClr val="tx1"/>
              </a:solidFill>
              <a:latin typeface="DVOT-Surekh" pitchFamily="2" charset="0"/>
              <a:cs typeface="DVOT-Surekh" pitchFamily="2" charset="0"/>
            </a:endParaRPr>
          </a:p>
          <a:p>
            <a:pPr marL="228600" indent="-228600" algn="l">
              <a:buFont typeface="+mj-lt"/>
              <a:buAutoNum type="arabicPeriod"/>
            </a:pPr>
            <a:endParaRPr lang="en-US" sz="1200" dirty="0"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352800" y="914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81800" y="914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305800" cy="4419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mr-IN" sz="1900" b="1" u="sng" dirty="0" smtClean="0">
              <a:solidFill>
                <a:srgbClr val="FF0000"/>
              </a:solidFill>
              <a:latin typeface="DVOT-Surekh" pitchFamily="2" charset="0"/>
              <a:cs typeface="DVOT-Surekh" pitchFamily="2" charset="0"/>
            </a:endParaRPr>
          </a:p>
          <a:p>
            <a:pPr algn="ctr"/>
            <a:r>
              <a:rPr lang="mr-IN" sz="2400" b="1" u="sng" dirty="0" smtClean="0">
                <a:solidFill>
                  <a:srgbClr val="7030A0"/>
                </a:solidFill>
                <a:latin typeface="DVOT-Surekh" pitchFamily="2" charset="0"/>
                <a:cs typeface="DVOT-Surekh" pitchFamily="2" charset="0"/>
              </a:rPr>
              <a:t>सामाजिक परिवर्तनास जबाबदार असणारे घटक</a:t>
            </a:r>
            <a:endParaRPr lang="mr-IN" sz="2100" b="1" dirty="0" smtClean="0">
              <a:solidFill>
                <a:srgbClr val="FF0000"/>
              </a:solidFill>
              <a:latin typeface="DVOT-Surekh" pitchFamily="2" charset="0"/>
              <a:cs typeface="DVOT-Surekh" pitchFamily="2" charset="0"/>
            </a:endParaRPr>
          </a:p>
          <a:p>
            <a:pPr algn="l"/>
            <a:endParaRPr lang="mr-IN" sz="2100" b="1" dirty="0" smtClean="0">
              <a:solidFill>
                <a:srgbClr val="FF0000"/>
              </a:solidFill>
              <a:latin typeface="DVOT-Surekh" pitchFamily="2" charset="0"/>
              <a:cs typeface="DVOT-Surekh" pitchFamily="2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लोकसंख्यात्मक घटक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सांस्कृतिक घटक 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तांत्रिक घटक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सामाजिक घटक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भौगोलिक घटक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mr-IN" sz="16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जैविक घटक</a:t>
            </a:r>
          </a:p>
          <a:p>
            <a:pPr marL="457200" indent="-457200" algn="l"/>
            <a:endParaRPr lang="mr-IN" sz="1800" b="1" dirty="0" smtClean="0">
              <a:solidFill>
                <a:schemeClr val="tx1"/>
              </a:solidFill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447800" y="914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H="1">
            <a:off x="7696200" y="914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914400" y="838200"/>
            <a:ext cx="76962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mr-IN" sz="18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DVOT-Surekh" pitchFamily="2" charset="0"/>
              <a:ea typeface="+mn-ea"/>
              <a:cs typeface="DVOT-Surekh" pitchFamily="2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mr-IN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सामाजिक परिवर्तानातील अडथळे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परंपरा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संशय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सवयी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अज्ञान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स्वार्थीवृत्ती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नवीन शोध,विचार व तत्वज्ञानाला विरोध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प्रगत शासन नसणे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सनातनी प्रवृत्ती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आर्थिक विषमता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रूढीप्रीयता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संधीचा अभाव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57201"/>
            <a:ext cx="7315200" cy="57656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v"/>
              <a:defRPr/>
            </a:pPr>
            <a:endParaRPr lang="mr-IN" b="1" dirty="0" smtClean="0">
              <a:solidFill>
                <a:schemeClr val="accent6">
                  <a:lumMod val="75000"/>
                </a:schemeClr>
              </a:solidFill>
              <a:latin typeface="DVOT-Surekh" pitchFamily="2" charset="0"/>
              <a:cs typeface="DVOT-Surekh" pitchFamily="2" charset="0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v"/>
              <a:defRPr/>
            </a:pPr>
            <a:r>
              <a:rPr lang="mr-IN" b="1" dirty="0" smtClean="0">
                <a:solidFill>
                  <a:schemeClr val="accent6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सामाजिक विकासाचे उद्धेश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mr-IN" sz="1400" dirty="0" smtClean="0">
              <a:solidFill>
                <a:schemeClr val="dk1"/>
              </a:solidFill>
              <a:latin typeface="DVOT-Surekh" pitchFamily="2" charset="0"/>
              <a:cs typeface="DVOT-Surekh" pitchFamily="2" charset="0"/>
            </a:endParaRPr>
          </a:p>
          <a:p>
            <a:pPr marL="452628" lvl="0" indent="-34290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सर्वच घटकांना चांगले जीवन जगण्याची संधी</a:t>
            </a:r>
          </a:p>
          <a:p>
            <a:pPr marL="452628" lvl="0" indent="-34290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सर्व क्षेत्रात संतुलित विकास</a:t>
            </a:r>
          </a:p>
          <a:p>
            <a:pPr marL="452628" lvl="0" indent="-34290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सार्वजनिक संसाधान सर्वाना उपलब्ध करून देणे</a:t>
            </a:r>
          </a:p>
          <a:p>
            <a:pPr marL="452628" lvl="0" indent="-34290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वंचित घटकांना संधी उपलब्ध करून देणे</a:t>
            </a:r>
          </a:p>
          <a:p>
            <a:pPr marL="452628" lvl="0" indent="-34290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सर्वाना समाजात सन्मान व समान स्थान प्राप्त करण्यास मदत करणे</a:t>
            </a:r>
          </a:p>
          <a:p>
            <a:pPr marL="452628" lvl="0" indent="-34290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सर्व घटकांना समाजात अधिकारयुक्त स्थान प्राप्त करून देणे</a:t>
            </a:r>
          </a:p>
          <a:p>
            <a:pPr marL="452628" lvl="0" indent="-34290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सामाजिक विकासाला अडथळा आणणाऱ्या समस्याचे संशोधन करणे</a:t>
            </a:r>
          </a:p>
          <a:p>
            <a:pPr marL="452628" lvl="0" indent="-34290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सामाजिक विकासाच्या केंद्र स्थानी व्यक्ती असणे</a:t>
            </a:r>
          </a:p>
          <a:p>
            <a:pPr marL="452628" lvl="0" indent="-34290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गरीबीचे समूळ उच्चाटन</a:t>
            </a:r>
          </a:p>
          <a:p>
            <a:pPr marL="452628" lvl="0" indent="-34290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सामाजिक सद्भावना निर्माण करणे</a:t>
            </a:r>
          </a:p>
          <a:p>
            <a:pPr marL="452628" lvl="0" indent="-342900"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endParaRPr lang="mr-IN" sz="1400" dirty="0" smtClean="0">
              <a:solidFill>
                <a:schemeClr val="dk1"/>
              </a:solidFill>
              <a:latin typeface="DVOT-Surekh" pitchFamily="2" charset="0"/>
              <a:cs typeface="DVOT-Surekh" pitchFamily="2" charset="0"/>
            </a:endParaRPr>
          </a:p>
          <a:p>
            <a:pPr marL="452628" lvl="0" indent="-342900">
              <a:spcBef>
                <a:spcPts val="400"/>
              </a:spcBef>
              <a:buClr>
                <a:schemeClr val="accent1"/>
              </a:buClr>
              <a:buSzPct val="68000"/>
              <a:buAutoNum type="arabicPeriod"/>
              <a:defRPr/>
            </a:pPr>
            <a:endParaRPr lang="mr-IN" dirty="0">
              <a:solidFill>
                <a:schemeClr val="dk1"/>
              </a:solidFill>
              <a:latin typeface="DVOT-Surekh" pitchFamily="2" charset="0"/>
              <a:cs typeface="DVOT-Surekh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2438400"/>
            <a:ext cx="4114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mr-IN" sz="5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धन्यवाद</a:t>
            </a:r>
            <a:endParaRPr lang="mr-IN" sz="5400" dirty="0">
              <a:solidFill>
                <a:schemeClr val="dk1"/>
              </a:solidFill>
              <a:latin typeface="DVOT-Surekh" pitchFamily="2" charset="0"/>
              <a:cs typeface="DVOT-Surekh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252</Words>
  <Application>Microsoft Office PowerPoint</Application>
  <PresentationFormat>On-screen Show (4:3)</PresentationFormat>
  <Paragraphs>76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B.A. 1st Year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 1st Year Paper - 1</dc:title>
  <dc:creator>Planet</dc:creator>
  <cp:lastModifiedBy>Planet</cp:lastModifiedBy>
  <cp:revision>39</cp:revision>
  <dcterms:created xsi:type="dcterms:W3CDTF">2023-02-16T07:48:53Z</dcterms:created>
  <dcterms:modified xsi:type="dcterms:W3CDTF">2023-02-20T09:55:29Z</dcterms:modified>
</cp:coreProperties>
</file>