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683592" y="-4470"/>
            <a:ext cx="7772400" cy="1826300"/>
          </a:xfrm>
        </p:spPr>
        <p:txBody>
          <a:bodyPr>
            <a:normAutofit/>
          </a:bodyPr>
          <a:p>
            <a:r>
              <a:rPr b="1" lang="en-US"/>
              <a:t>B</a:t>
            </a:r>
            <a:r>
              <a:rPr b="1" lang="en-US"/>
              <a:t>a</a:t>
            </a:r>
            <a:r>
              <a:rPr b="1" lang="en-US"/>
              <a:t>l</a:t>
            </a:r>
            <a:r>
              <a:rPr b="1" lang="en-US"/>
              <a:t>i</a:t>
            </a:r>
            <a:r>
              <a:rPr b="1" lang="en-US"/>
              <a:t>r</a:t>
            </a:r>
            <a:r>
              <a:rPr b="1" lang="en-US"/>
              <a:t>a</a:t>
            </a:r>
            <a:r>
              <a:rPr b="1" lang="en-US"/>
              <a:t>m</a:t>
            </a:r>
            <a:r>
              <a:rPr b="1" lang="en-US"/>
              <a:t> </a:t>
            </a:r>
            <a:r>
              <a:rPr b="1" lang="en-US"/>
              <a:t>p</a:t>
            </a:r>
            <a:r>
              <a:rPr b="1" lang="en-US"/>
              <a:t>a</a:t>
            </a:r>
            <a:r>
              <a:rPr b="1" lang="en-US"/>
              <a:t>t</a:t>
            </a:r>
            <a:r>
              <a:rPr b="1" lang="en-US"/>
              <a:t>i</a:t>
            </a:r>
            <a:r>
              <a:rPr b="1" lang="en-US"/>
              <a:t>l</a:t>
            </a:r>
            <a:r>
              <a:rPr b="1" lang="en-US"/>
              <a:t> </a:t>
            </a:r>
            <a:r>
              <a:rPr b="1" lang="en-US"/>
              <a:t>c</a:t>
            </a:r>
            <a:r>
              <a:rPr b="1" lang="en-US"/>
              <a:t>o</a:t>
            </a:r>
            <a:r>
              <a:rPr b="1" lang="en-US"/>
              <a:t>l</a:t>
            </a:r>
            <a:r>
              <a:rPr b="1" lang="en-US"/>
              <a:t>l</a:t>
            </a:r>
            <a:r>
              <a:rPr b="1" lang="en-US"/>
              <a:t>ege </a:t>
            </a:r>
            <a:r>
              <a:rPr b="1" lang="en-US"/>
              <a:t>kinwat</a:t>
            </a:r>
            <a:r>
              <a:rPr b="1" lang="en-US"/>
              <a:t>,</a:t>
            </a:r>
            <a:r>
              <a:rPr b="1" lang="en-US"/>
              <a:t> nanded </a:t>
            </a:r>
            <a:endParaRPr b="1" lang="en-US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0" y="2377381"/>
            <a:ext cx="9137252" cy="4635899"/>
          </a:xfrm>
        </p:spPr>
        <p:txBody>
          <a:bodyPr/>
          <a:p>
            <a:endParaRPr sz="3600" lang="en-US"/>
          </a:p>
          <a:p>
            <a:r>
              <a:rPr sz="5400" lang="en-US">
                <a:solidFill>
                  <a:srgbClr val="6600CC"/>
                </a:solidFill>
              </a:rPr>
              <a:t>D</a:t>
            </a:r>
            <a:r>
              <a:rPr sz="5400" lang="en-US">
                <a:solidFill>
                  <a:srgbClr val="6600CC"/>
                </a:solidFill>
              </a:rPr>
              <a:t>e</a:t>
            </a:r>
            <a:r>
              <a:rPr sz="5400" lang="en-US">
                <a:solidFill>
                  <a:srgbClr val="6600CC"/>
                </a:solidFill>
              </a:rPr>
              <a:t>p</a:t>
            </a:r>
            <a:r>
              <a:rPr sz="5400" lang="en-US">
                <a:solidFill>
                  <a:srgbClr val="6600CC"/>
                </a:solidFill>
              </a:rPr>
              <a:t>t</a:t>
            </a:r>
            <a:r>
              <a:rPr sz="5400" lang="en-US">
                <a:solidFill>
                  <a:srgbClr val="6600CC"/>
                </a:solidFill>
              </a:rPr>
              <a:t>.</a:t>
            </a:r>
            <a:r>
              <a:rPr sz="5400" lang="en-US">
                <a:solidFill>
                  <a:srgbClr val="6600CC"/>
                </a:solidFill>
              </a:rPr>
              <a:t> </a:t>
            </a:r>
            <a:r>
              <a:rPr sz="5400" lang="en-US">
                <a:solidFill>
                  <a:srgbClr val="6600CC"/>
                </a:solidFill>
              </a:rPr>
              <a:t>O</a:t>
            </a:r>
            <a:r>
              <a:rPr sz="5400" lang="en-US">
                <a:solidFill>
                  <a:srgbClr val="6600CC"/>
                </a:solidFill>
              </a:rPr>
              <a:t>f</a:t>
            </a:r>
            <a:r>
              <a:rPr sz="5400" lang="en-US">
                <a:solidFill>
                  <a:srgbClr val="6600CC"/>
                </a:solidFill>
              </a:rPr>
              <a:t> </a:t>
            </a:r>
            <a:r>
              <a:rPr sz="5400" lang="en-US">
                <a:solidFill>
                  <a:srgbClr val="6600CC"/>
                </a:solidFill>
              </a:rPr>
              <a:t>Z</a:t>
            </a:r>
            <a:r>
              <a:rPr sz="5400" lang="en-US">
                <a:solidFill>
                  <a:srgbClr val="6600CC"/>
                </a:solidFill>
              </a:rPr>
              <a:t>o</a:t>
            </a:r>
            <a:r>
              <a:rPr sz="5400" lang="en-US">
                <a:solidFill>
                  <a:srgbClr val="6600CC"/>
                </a:solidFill>
              </a:rPr>
              <a:t>o</a:t>
            </a:r>
            <a:r>
              <a:rPr sz="5400" lang="en-US">
                <a:solidFill>
                  <a:srgbClr val="6600CC"/>
                </a:solidFill>
              </a:rPr>
              <a:t>l</a:t>
            </a:r>
            <a:r>
              <a:rPr sz="5400" lang="en-US">
                <a:solidFill>
                  <a:srgbClr val="6600CC"/>
                </a:solidFill>
              </a:rPr>
              <a:t>ogy</a:t>
            </a:r>
            <a:endParaRPr lang="en-US"/>
          </a:p>
          <a:p>
            <a:endParaRPr lang="en-US"/>
          </a:p>
          <a:p>
            <a:r>
              <a:rPr b="1" sz="3200" lang="en-US"/>
              <a:t>T</a:t>
            </a:r>
            <a:r>
              <a:rPr b="1" sz="3200" lang="en-US"/>
              <a:t>o</a:t>
            </a:r>
            <a:r>
              <a:rPr b="1" sz="3200" lang="en-US"/>
              <a:t>p</a:t>
            </a:r>
            <a:r>
              <a:rPr b="1" sz="3200" lang="en-US"/>
              <a:t>i</a:t>
            </a:r>
            <a:r>
              <a:rPr b="1" sz="3200" lang="en-US"/>
              <a:t>c</a:t>
            </a:r>
            <a:r>
              <a:rPr b="1" sz="3200" lang="en-US"/>
              <a:t> </a:t>
            </a:r>
            <a:r>
              <a:rPr b="1" sz="3200" lang="en-US"/>
              <a:t>:</a:t>
            </a:r>
            <a:r>
              <a:rPr b="1" sz="3200" lang="en-US"/>
              <a:t> </a:t>
            </a:r>
            <a:r>
              <a:rPr b="1" sz="3200" lang="en-US"/>
              <a:t>P</a:t>
            </a:r>
            <a:r>
              <a:rPr b="1" sz="3200" lang="en-US"/>
              <a:t>h</a:t>
            </a:r>
            <a:r>
              <a:rPr b="1" sz="3200" lang="en-US"/>
              <a:t>y</a:t>
            </a:r>
            <a:r>
              <a:rPr b="1" sz="3200" lang="en-US"/>
              <a:t>l</a:t>
            </a:r>
            <a:r>
              <a:rPr b="1" sz="3200" lang="en-US"/>
              <a:t>u</a:t>
            </a:r>
            <a:r>
              <a:rPr b="1" sz="3200" lang="en-US"/>
              <a:t>m</a:t>
            </a:r>
            <a:r>
              <a:rPr b="1" sz="3200" lang="en-US"/>
              <a:t> </a:t>
            </a:r>
            <a:r>
              <a:rPr b="1" sz="3200" lang="en-US"/>
              <a:t>e</a:t>
            </a:r>
            <a:r>
              <a:rPr b="1" sz="3200" lang="en-US"/>
              <a:t>c</a:t>
            </a:r>
            <a:r>
              <a:rPr b="1" sz="3200" lang="en-US"/>
              <a:t>h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o</a:t>
            </a:r>
            <a:r>
              <a:rPr b="1" sz="3200" lang="en-US"/>
              <a:t>derm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a</a:t>
            </a:r>
            <a:r>
              <a:rPr b="1" sz="3200" lang="en-US"/>
              <a:t> </a:t>
            </a:r>
            <a:endParaRPr lang="en-US"/>
          </a:p>
          <a:p>
            <a:endParaRPr lang="en-US"/>
          </a:p>
          <a:p>
            <a:r>
              <a:rPr sz="3200" lang="en-US">
                <a:solidFill>
                  <a:srgbClr val="C00000"/>
                </a:solidFill>
              </a:rPr>
              <a:t>P</a:t>
            </a:r>
            <a:r>
              <a:rPr sz="3200" lang="en-US">
                <a:solidFill>
                  <a:srgbClr val="C00000"/>
                </a:solidFill>
              </a:rPr>
              <a:t>r</a:t>
            </a:r>
            <a:r>
              <a:rPr sz="3200" lang="en-US">
                <a:solidFill>
                  <a:srgbClr val="C00000"/>
                </a:solidFill>
              </a:rPr>
              <a:t>e</a:t>
            </a:r>
            <a:r>
              <a:rPr sz="3200" lang="en-US">
                <a:solidFill>
                  <a:srgbClr val="C00000"/>
                </a:solidFill>
              </a:rPr>
              <a:t>s</a:t>
            </a:r>
            <a:r>
              <a:rPr sz="3200" lang="en-US">
                <a:solidFill>
                  <a:srgbClr val="C00000"/>
                </a:solidFill>
              </a:rPr>
              <a:t>e</a:t>
            </a:r>
            <a:r>
              <a:rPr sz="3200" lang="en-US">
                <a:solidFill>
                  <a:srgbClr val="C00000"/>
                </a:solidFill>
              </a:rPr>
              <a:t>n</a:t>
            </a:r>
            <a:r>
              <a:rPr sz="3200" lang="en-US">
                <a:solidFill>
                  <a:srgbClr val="C00000"/>
                </a:solidFill>
              </a:rPr>
              <a:t>t</a:t>
            </a:r>
            <a:r>
              <a:rPr sz="3200" lang="en-US">
                <a:solidFill>
                  <a:srgbClr val="C00000"/>
                </a:solidFill>
              </a:rPr>
              <a:t>e</a:t>
            </a:r>
            <a:r>
              <a:rPr sz="3200" lang="en-US">
                <a:solidFill>
                  <a:srgbClr val="C00000"/>
                </a:solidFill>
              </a:rPr>
              <a:t>d</a:t>
            </a:r>
            <a:r>
              <a:rPr sz="3200" lang="en-US">
                <a:solidFill>
                  <a:srgbClr val="C00000"/>
                </a:solidFill>
              </a:rPr>
              <a:t> </a:t>
            </a:r>
            <a:r>
              <a:rPr sz="3200" lang="en-US">
                <a:solidFill>
                  <a:srgbClr val="C00000"/>
                </a:solidFill>
              </a:rPr>
              <a:t>b</a:t>
            </a:r>
            <a:r>
              <a:rPr sz="3200" lang="en-US">
                <a:solidFill>
                  <a:srgbClr val="C00000"/>
                </a:solidFill>
              </a:rPr>
              <a:t>y</a:t>
            </a:r>
            <a:r>
              <a:rPr sz="5400" lang="en-US">
                <a:solidFill>
                  <a:srgbClr val="C00000"/>
                </a:solidFill>
              </a:rPr>
              <a:t>:</a:t>
            </a:r>
            <a:r>
              <a:rPr b="1" sz="3600" lang="en-US">
                <a:solidFill>
                  <a:srgbClr val="7030A0"/>
                </a:solidFill>
              </a:rPr>
              <a:t>m</a:t>
            </a:r>
            <a:r>
              <a:rPr b="1" sz="3600" lang="en-US">
                <a:solidFill>
                  <a:srgbClr val="7030A0"/>
                </a:solidFill>
              </a:rPr>
              <a:t>r</a:t>
            </a:r>
            <a:r>
              <a:rPr b="1" sz="3600" lang="en-US">
                <a:solidFill>
                  <a:srgbClr val="7030A0"/>
                </a:solidFill>
              </a:rPr>
              <a:t>.</a:t>
            </a:r>
            <a:r>
              <a:rPr b="1" sz="3600" lang="en-US">
                <a:solidFill>
                  <a:srgbClr val="7030A0"/>
                </a:solidFill>
              </a:rPr>
              <a:t>P</a:t>
            </a:r>
            <a:r>
              <a:rPr b="1" sz="3600" lang="en-US">
                <a:solidFill>
                  <a:srgbClr val="7030A0"/>
                </a:solidFill>
              </a:rPr>
              <a:t>r</a:t>
            </a:r>
            <a:r>
              <a:rPr b="1" sz="3600" lang="en-US">
                <a:solidFill>
                  <a:srgbClr val="7030A0"/>
                </a:solidFill>
              </a:rPr>
              <a:t>a</a:t>
            </a:r>
            <a:r>
              <a:rPr b="1" sz="3600" lang="en-US">
                <a:solidFill>
                  <a:srgbClr val="7030A0"/>
                </a:solidFill>
              </a:rPr>
              <a:t>d</a:t>
            </a:r>
            <a:r>
              <a:rPr b="1" sz="3600" lang="en-US">
                <a:solidFill>
                  <a:srgbClr val="7030A0"/>
                </a:solidFill>
              </a:rPr>
              <a:t>i</a:t>
            </a:r>
            <a:r>
              <a:rPr b="1" sz="3600" lang="en-US">
                <a:solidFill>
                  <a:srgbClr val="7030A0"/>
                </a:solidFill>
              </a:rPr>
              <a:t>p</a:t>
            </a:r>
            <a:r>
              <a:rPr b="1" sz="3600" lang="en-US">
                <a:solidFill>
                  <a:srgbClr val="7030A0"/>
                </a:solidFill>
              </a:rPr>
              <a:t> </a:t>
            </a:r>
            <a:r>
              <a:rPr b="1" sz="3600" lang="en-US">
                <a:solidFill>
                  <a:srgbClr val="7030A0"/>
                </a:solidFill>
              </a:rPr>
              <a:t>L</a:t>
            </a:r>
            <a:r>
              <a:rPr b="1" sz="3600" lang="en-US">
                <a:solidFill>
                  <a:srgbClr val="7030A0"/>
                </a:solidFill>
              </a:rPr>
              <a:t>a</a:t>
            </a:r>
            <a:r>
              <a:rPr b="1" sz="3600" lang="en-US">
                <a:solidFill>
                  <a:srgbClr val="7030A0"/>
                </a:solidFill>
              </a:rPr>
              <a:t>x</a:t>
            </a:r>
            <a:r>
              <a:rPr b="1" sz="3600" lang="en-US">
                <a:solidFill>
                  <a:srgbClr val="7030A0"/>
                </a:solidFill>
              </a:rPr>
              <a:t>m</a:t>
            </a:r>
            <a:r>
              <a:rPr b="1" sz="3600" lang="en-US">
                <a:solidFill>
                  <a:srgbClr val="7030A0"/>
                </a:solidFill>
              </a:rPr>
              <a:t>a</a:t>
            </a:r>
            <a:r>
              <a:rPr b="1" sz="3600" lang="en-US">
                <a:solidFill>
                  <a:srgbClr val="7030A0"/>
                </a:solidFill>
              </a:rPr>
              <a:t>n</a:t>
            </a:r>
            <a:r>
              <a:rPr b="1" sz="3600" lang="en-US">
                <a:solidFill>
                  <a:srgbClr val="7030A0"/>
                </a:solidFill>
              </a:rPr>
              <a:t> </a:t>
            </a:r>
            <a:r>
              <a:rPr b="1" sz="3600" lang="en-US">
                <a:solidFill>
                  <a:srgbClr val="7030A0"/>
                </a:solidFill>
              </a:rPr>
              <a:t>R</a:t>
            </a:r>
            <a:r>
              <a:rPr b="1" sz="3600" lang="en-US">
                <a:solidFill>
                  <a:srgbClr val="7030A0"/>
                </a:solidFill>
              </a:rPr>
              <a:t>u</a:t>
            </a:r>
            <a:r>
              <a:rPr b="1" sz="3600" lang="en-US">
                <a:solidFill>
                  <a:srgbClr val="7030A0"/>
                </a:solidFill>
              </a:rPr>
              <a:t>d</a:t>
            </a:r>
            <a:r>
              <a:rPr b="1" sz="3600" lang="en-US">
                <a:solidFill>
                  <a:srgbClr val="7030A0"/>
                </a:solidFill>
              </a:rPr>
              <a:t>r</a:t>
            </a:r>
            <a:r>
              <a:rPr b="1" sz="3600" lang="en-US">
                <a:solidFill>
                  <a:srgbClr val="7030A0"/>
                </a:solidFill>
              </a:rPr>
              <a:t>a</a:t>
            </a:r>
            <a:r>
              <a:rPr b="1" sz="3600" lang="en-US">
                <a:solidFill>
                  <a:srgbClr val="7030A0"/>
                </a:solidFill>
              </a:rPr>
              <a:t>s</a:t>
            </a:r>
            <a:r>
              <a:rPr b="1" sz="3600" lang="en-US">
                <a:solidFill>
                  <a:srgbClr val="7030A0"/>
                </a:solidFill>
              </a:rPr>
              <a:t>w</a:t>
            </a:r>
            <a:r>
              <a:rPr b="1" sz="3600" lang="en-US">
                <a:solidFill>
                  <a:srgbClr val="7030A0"/>
                </a:solidFill>
              </a:rPr>
              <a:t>a</a:t>
            </a:r>
            <a:r>
              <a:rPr b="1" sz="3600" lang="en-US">
                <a:solidFill>
                  <a:srgbClr val="6600CC"/>
                </a:solidFill>
              </a:rPr>
              <a:t>d</a:t>
            </a:r>
            <a:r>
              <a:rPr sz="5400" lang="en-US">
                <a:solidFill>
                  <a:srgbClr val="6600CC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ctrTitle"/>
          </p:nvPr>
        </p:nvSpPr>
        <p:spPr>
          <a:xfrm>
            <a:off x="685800" y="71563"/>
            <a:ext cx="7772400" cy="923369"/>
          </a:xfrm>
        </p:spPr>
        <p:txBody>
          <a:bodyPr/>
          <a:p>
            <a:r>
              <a:rPr lang="en-US"/>
              <a:t>Subclass II. Regularia</a:t>
            </a:r>
            <a:endParaRPr lang="en-US"/>
          </a:p>
        </p:txBody>
      </p:sp>
      <p:sp>
        <p:nvSpPr>
          <p:cNvPr id="1048608" name=""/>
          <p:cNvSpPr>
            <a:spLocks noGrp="1"/>
          </p:cNvSpPr>
          <p:nvPr>
            <p:ph type="subTitle" idx="1"/>
          </p:nvPr>
        </p:nvSpPr>
        <p:spPr>
          <a:xfrm rot="17285">
            <a:off x="184419" y="1013707"/>
            <a:ext cx="8081780" cy="5784522"/>
          </a:xfrm>
        </p:spPr>
        <p:txBody>
          <a:bodyPr/>
          <a:p>
            <a:pPr indent="-342900" marL="342900">
              <a:buFont typeface="Wingdings" charset="2"/>
              <a:buChar char="n"/>
            </a:pPr>
            <a:r>
              <a:rPr lang="en-US"/>
              <a:t>Body is globular, mostly circular and sometimes oval in shape.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. Symmetry is pentamerous with two rows of inter-ambulacral plates.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. Mouth is centrally located at the oral surface and surrounded by peristome.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Anus is centrally placed at the aboral pole surrounded by periproct.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Aristotle’s lantern is well developed</a:t>
            </a:r>
            <a:r>
              <a:rPr lang="en-US"/>
              <a:t>. Madreporite is ambulacral.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1" sz="2800" lang="en-US"/>
              <a:t>E</a:t>
            </a:r>
            <a:r>
              <a:rPr b="1" sz="2800" lang="en-US"/>
              <a:t>x</a:t>
            </a:r>
            <a:r>
              <a:rPr b="1" sz="2800" lang="en-US"/>
              <a:t> </a:t>
            </a:r>
            <a:r>
              <a:rPr b="1" sz="2400" lang="en-US"/>
              <a:t>Phormosoma, Sperosoma.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84551" y="448108"/>
            <a:ext cx="6974897" cy="5961783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ctrTitle"/>
          </p:nvPr>
        </p:nvSpPr>
        <p:spPr>
          <a:xfrm>
            <a:off x="685800" y="31368"/>
            <a:ext cx="7772400" cy="900402"/>
          </a:xfrm>
        </p:spPr>
        <p:txBody>
          <a:bodyPr>
            <a:normAutofit fontScale="90000"/>
          </a:bodyPr>
          <a:p>
            <a:r>
              <a:rPr lang="en-US"/>
              <a:t>Subclass III. Irregularia</a:t>
            </a:r>
            <a:endParaRPr lang="en-US"/>
          </a:p>
        </p:txBody>
      </p:sp>
      <p:sp>
        <p:nvSpPr>
          <p:cNvPr id="1048610" name=""/>
          <p:cNvSpPr>
            <a:spLocks noGrp="1"/>
          </p:cNvSpPr>
          <p:nvPr>
            <p:ph type="subTitle" idx="1"/>
          </p:nvPr>
        </p:nvSpPr>
        <p:spPr>
          <a:xfrm>
            <a:off x="522854" y="1087008"/>
            <a:ext cx="7874348" cy="5795799"/>
          </a:xfrm>
        </p:spPr>
        <p:txBody>
          <a:bodyPr/>
          <a:p>
            <a:pPr indent="-342900" marL="342900">
              <a:buFont typeface="Wingdings" charset="2"/>
              <a:buChar char="n"/>
            </a:pPr>
            <a:r>
              <a:rPr lang="en-US"/>
              <a:t>Test is mostly flattened oval to circular.</a:t>
            </a:r>
            <a:r>
              <a:rPr lang="en-US"/>
              <a:t>Symmetry is bilateral.</a:t>
            </a:r>
            <a:r>
              <a:rPr lang="en-US"/>
              <a:t> 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Mouth centrally placed on the oral surface.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Anus is displaced posteriorly generally marginal at oral or aboral surface and lies outside the apical system of plates.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Podia or tube feet are not locomotory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endParaRPr lang="en-US"/>
          </a:p>
          <a:p>
            <a:pPr indent="-342900" marL="342900">
              <a:buFont typeface="Wingdings" charset="2"/>
              <a:buChar char="n"/>
            </a:pPr>
            <a:endParaRPr lang="en-US"/>
          </a:p>
          <a:p>
            <a:r>
              <a:rPr altLang="en-US" b="1" lang="en-US"/>
              <a:t>Ex.Clypeaster</a:t>
            </a:r>
            <a:r>
              <a:rPr altLang="en-US" b="1" lang="zh-CN"/>
              <a:t>, Laganum</a:t>
            </a:r>
            <a:r>
              <a:rPr altLang="en-US" lang="zh-CN"/>
              <a:t>.</a:t>
            </a:r>
            <a:endParaRPr altLang="en-US" 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ctrTitle"/>
          </p:nvPr>
        </p:nvSpPr>
        <p:spPr>
          <a:xfrm rot="21547558">
            <a:off x="669045" y="-89609"/>
            <a:ext cx="7772400" cy="1007371"/>
          </a:xfrm>
        </p:spPr>
        <p:txBody>
          <a:bodyPr>
            <a:normAutofit/>
          </a:bodyPr>
          <a:p>
            <a:r>
              <a:rPr lang="en-US"/>
              <a:t>Class 3. Asteroidea</a:t>
            </a:r>
            <a:endParaRPr lang="en-US"/>
          </a:p>
        </p:txBody>
      </p:sp>
      <p:sp>
        <p:nvSpPr>
          <p:cNvPr id="1048612" name=""/>
          <p:cNvSpPr>
            <a:spLocks noGrp="1"/>
          </p:cNvSpPr>
          <p:nvPr>
            <p:ph type="subTitle" idx="1"/>
          </p:nvPr>
        </p:nvSpPr>
        <p:spPr>
          <a:xfrm rot="21547406">
            <a:off x="402272" y="1138687"/>
            <a:ext cx="8086804" cy="5686700"/>
          </a:xfrm>
        </p:spPr>
        <p:txBody>
          <a:bodyPr/>
          <a:p>
            <a:pPr indent="-342900" marL="342900">
              <a:buFont typeface="Wingdings" charset="2"/>
              <a:buChar char="n"/>
            </a:pPr>
            <a:r>
              <a:rPr lang="en-US"/>
              <a:t>Body is flattened, pentagonal or star- shaped.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Oral and aboral surfaces are distinct, the oral surface directed downwards and aboral surface upwards.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. Five to fifty long or short rays or arms radiating symmetrically from a central disc.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Mouth is centrally placed at the oral surface surrounded by a membranous peristome.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Anus is small and inconspicuous located more or less eccentrically on the aboral surface.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Ambulacra form prominent grooves provided with podia or the feet.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Development includes bipinnaria or brachiolaria larva.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Commonly called starfishes or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1" sz="2800" lang="en-US"/>
              <a:t>E</a:t>
            </a:r>
            <a:r>
              <a:rPr b="1" sz="2800" lang="en-US"/>
              <a:t>x</a:t>
            </a:r>
            <a:r>
              <a:rPr b="1" sz="2800" lang="en-US"/>
              <a:t>.</a:t>
            </a:r>
            <a:r>
              <a:rPr b="1" sz="2800" lang="en-US"/>
              <a:t>Brisingaster, Heliaster, Zoraster, Asterias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ctrTitle"/>
          </p:nvPr>
        </p:nvSpPr>
        <p:spPr>
          <a:xfrm>
            <a:off x="685800" y="-3083"/>
            <a:ext cx="7772400" cy="1107115"/>
          </a:xfrm>
        </p:spPr>
        <p:txBody>
          <a:bodyPr>
            <a:normAutofit/>
          </a:bodyPr>
          <a:p>
            <a:r>
              <a:rPr lang="en-US"/>
              <a:t>Class 4. Ophiuroidea</a:t>
            </a:r>
            <a:endParaRPr lang="en-US"/>
          </a:p>
        </p:txBody>
      </p:sp>
      <p:sp>
        <p:nvSpPr>
          <p:cNvPr id="1048614" name=""/>
          <p:cNvSpPr>
            <a:spLocks noGrp="1"/>
          </p:cNvSpPr>
          <p:nvPr>
            <p:ph type="subTitle" idx="1"/>
          </p:nvPr>
        </p:nvSpPr>
        <p:spPr>
          <a:xfrm>
            <a:off x="551566" y="1190366"/>
            <a:ext cx="8121258" cy="5646505"/>
          </a:xfrm>
        </p:spPr>
        <p:txBody>
          <a:bodyPr/>
          <a:p>
            <a:pPr indent="-342900" marL="342900">
              <a:buFont typeface="Wingdings" charset="2"/>
              <a:buChar char="n"/>
            </a:pPr>
            <a:r>
              <a:rPr lang="en-US"/>
              <a:t>Body is flattened with a pentamerous or rounded central disc.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Oral and aboral surfaces are distinct.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Arms usually five rarely six or seven are long, slender, smooth or spiny.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Ambulacral grooves are absent.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Anus and intestine are absent.</a:t>
            </a:r>
            <a:r>
              <a:rPr lang="en-US"/>
              <a:t>. Madreporite is on the oral surface.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Sexes are separate, gonads pentamerous.</a:t>
            </a:r>
            <a:r>
              <a:rPr lang="en-US"/>
              <a:t> Burase usually 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Development includes a free swimming pluteus larva.</a:t>
            </a:r>
            <a:endParaRPr lang="en-US"/>
          </a:p>
          <a:p>
            <a:r>
              <a:rPr lang="en-US"/>
              <a:t>10. Commonly called brittle stars.</a:t>
            </a:r>
            <a:endParaRPr lang="en-US"/>
          </a:p>
          <a:p>
            <a:r>
              <a:rPr b="1" sz="2800" lang="en-US"/>
              <a:t>Ex.</a:t>
            </a:r>
            <a:r>
              <a:rPr b="1" sz="2800" lang="en-US"/>
              <a:t> </a:t>
            </a:r>
            <a:r>
              <a:rPr b="1" sz="2800" lang="en-US"/>
              <a:t>Asteronyx</a:t>
            </a:r>
            <a:r>
              <a:rPr b="1" sz="2800" lang="en-US"/>
              <a:t>, Astrophyton, Astoporpa</a:t>
            </a:r>
            <a:endParaRPr b="1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685800" y="37110"/>
            <a:ext cx="7772400" cy="1600936"/>
          </a:xfrm>
        </p:spPr>
        <p:txBody>
          <a:bodyPr/>
          <a:p>
            <a:r>
              <a:rPr b="1" sz="6600" lang="en-US"/>
              <a:t>C</a:t>
            </a:r>
            <a:r>
              <a:rPr b="1" sz="6600" lang="en-US"/>
              <a:t>o</a:t>
            </a:r>
            <a:r>
              <a:rPr b="1" sz="6600" lang="en-US"/>
              <a:t>n</a:t>
            </a:r>
            <a:r>
              <a:rPr b="1" sz="6600" lang="en-US"/>
              <a:t>t</a:t>
            </a:r>
            <a:r>
              <a:rPr b="1" sz="6600" lang="en-US"/>
              <a:t>e</a:t>
            </a:r>
            <a:r>
              <a:rPr b="1" sz="6600" lang="en-US"/>
              <a:t>n</a:t>
            </a:r>
            <a:r>
              <a:rPr b="1" sz="6600" lang="en-US"/>
              <a:t>t</a:t>
            </a:r>
            <a:r>
              <a:rPr b="1" sz="6600" lang="en-US"/>
              <a:t>:</a:t>
            </a:r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637696" y="1649730"/>
            <a:ext cx="8040868" cy="3654005"/>
          </a:xfrm>
        </p:spPr>
        <p:txBody>
          <a:bodyPr/>
          <a:p>
            <a:pPr indent="-342900" marL="342900">
              <a:buFont typeface="Wingdings" charset="2"/>
              <a:buChar char="n"/>
            </a:pP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1" sz="4000" lang="en-US"/>
              <a:t>P</a:t>
            </a:r>
            <a:r>
              <a:rPr b="1" sz="4000" lang="en-US"/>
              <a:t>h</a:t>
            </a:r>
            <a:r>
              <a:rPr b="1" sz="4000" lang="en-US"/>
              <a:t>y</a:t>
            </a:r>
            <a:r>
              <a:rPr b="1" sz="4000" lang="en-US"/>
              <a:t>l</a:t>
            </a:r>
            <a:r>
              <a:rPr b="1" sz="4000" lang="en-US"/>
              <a:t>u</a:t>
            </a:r>
            <a:r>
              <a:rPr b="1" sz="4000" lang="en-US"/>
              <a:t>m</a:t>
            </a:r>
            <a:r>
              <a:rPr b="1" sz="4000" lang="en-US"/>
              <a:t> </a:t>
            </a:r>
            <a:r>
              <a:rPr b="1" sz="4000" lang="en-US"/>
              <a:t>-</a:t>
            </a:r>
            <a:r>
              <a:rPr b="1" sz="4000" lang="en-US"/>
              <a:t>E</a:t>
            </a:r>
            <a:r>
              <a:rPr b="1" sz="4000" lang="en-US"/>
              <a:t>c</a:t>
            </a:r>
            <a:r>
              <a:rPr b="1" sz="4000" lang="en-US"/>
              <a:t>h</a:t>
            </a:r>
            <a:r>
              <a:rPr b="1" sz="4000" lang="en-US"/>
              <a:t>i</a:t>
            </a:r>
            <a:r>
              <a:rPr b="1" sz="4000" lang="en-US"/>
              <a:t>n</a:t>
            </a:r>
            <a:r>
              <a:rPr b="1" sz="4000" lang="en-US"/>
              <a:t>o</a:t>
            </a:r>
            <a:r>
              <a:rPr b="1" sz="4000" lang="en-US"/>
              <a:t>d</a:t>
            </a:r>
            <a:r>
              <a:rPr b="1" sz="4000" lang="en-US"/>
              <a:t>e</a:t>
            </a:r>
            <a:r>
              <a:rPr b="1" sz="4000" lang="en-US"/>
              <a:t>r</a:t>
            </a:r>
            <a:r>
              <a:rPr b="1" sz="4000" lang="en-US"/>
              <a:t>m</a:t>
            </a:r>
            <a:r>
              <a:rPr b="1" sz="4000" lang="en-US"/>
              <a:t>a</a:t>
            </a:r>
            <a:r>
              <a:rPr b="1" sz="4000" lang="en-US"/>
              <a:t>t</a:t>
            </a:r>
            <a:r>
              <a:rPr b="1" sz="4000" lang="en-US"/>
              <a:t>a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sz="2800" lang="en-US"/>
              <a:t>G</a:t>
            </a:r>
            <a:r>
              <a:rPr sz="2800" lang="en-US"/>
              <a:t>e</a:t>
            </a:r>
            <a:r>
              <a:rPr sz="2800" lang="en-US"/>
              <a:t>n</a:t>
            </a:r>
            <a:r>
              <a:rPr sz="2800" lang="en-US"/>
              <a:t>e</a:t>
            </a:r>
            <a:r>
              <a:rPr sz="2800" lang="en-US"/>
              <a:t>ral </a:t>
            </a:r>
            <a:r>
              <a:rPr sz="2800" lang="en-US"/>
              <a:t>feature </a:t>
            </a:r>
            <a:r>
              <a:rPr sz="2800" lang="en-US"/>
              <a:t>o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h</a:t>
            </a:r>
            <a:r>
              <a:rPr sz="2800" lang="en-US"/>
              <a:t>a</a:t>
            </a:r>
            <a:r>
              <a:rPr sz="2800" lang="en-US"/>
              <a:t>r</a:t>
            </a:r>
            <a:r>
              <a:rPr sz="2800" lang="en-US"/>
              <a:t>c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s</a:t>
            </a:r>
            <a:r>
              <a:rPr sz="2800" lang="en-US"/>
              <a:t>t</a:t>
            </a:r>
            <a:r>
              <a:rPr sz="2800" lang="en-US"/>
              <a:t>i</a:t>
            </a:r>
            <a:r>
              <a:rPr sz="2800" lang="en-US"/>
              <a:t>c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Classification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p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class</a:t>
            </a:r>
            <a:r>
              <a:rPr lang="en-US"/>
              <a:t> </a:t>
            </a:r>
            <a:r>
              <a:rPr lang="en-US"/>
              <a:t>le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l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831272" y="246785"/>
            <a:ext cx="7772400" cy="1316038"/>
          </a:xfrm>
        </p:spPr>
        <p:txBody>
          <a:bodyPr>
            <a:normAutofit fontScale="90000"/>
          </a:bodyPr>
          <a:p>
            <a:r>
              <a:rPr altLang="zh-CN" sz="6000" lang="en-US"/>
              <a:t>G</a:t>
            </a:r>
            <a:r>
              <a:rPr altLang="zh-CN" sz="6000" lang="en-US"/>
              <a:t>e</a:t>
            </a:r>
            <a:r>
              <a:rPr altLang="zh-CN" sz="6000" lang="en-US"/>
              <a:t>n</a:t>
            </a:r>
            <a:r>
              <a:rPr altLang="zh-CN" sz="6000" lang="en-US"/>
              <a:t>e</a:t>
            </a:r>
            <a:r>
              <a:rPr altLang="zh-CN" sz="6000" lang="en-US"/>
              <a:t>ral </a:t>
            </a:r>
            <a:r>
              <a:rPr altLang="zh-CN" sz="6000" lang="en-US"/>
              <a:t>Charcterstics</a:t>
            </a:r>
            <a:r>
              <a:rPr altLang="zh-CN" sz="6000" lang="en-US"/>
              <a:t> </a:t>
            </a:r>
            <a:r>
              <a:rPr altLang="zh-CN" sz="6000" lang="en-US"/>
              <a:t>a</a:t>
            </a:r>
            <a:r>
              <a:rPr altLang="zh-CN" sz="6000" lang="en-US"/>
              <a:t>n</a:t>
            </a:r>
            <a:r>
              <a:rPr altLang="zh-CN" sz="6000" lang="en-US"/>
              <a:t>d</a:t>
            </a:r>
            <a:r>
              <a:rPr altLang="zh-CN" sz="6000" lang="en-US"/>
              <a:t> </a:t>
            </a:r>
            <a:r>
              <a:rPr altLang="zh-CN" sz="6000" lang="en-US"/>
              <a:t>c</a:t>
            </a:r>
            <a:r>
              <a:rPr altLang="zh-CN" sz="6000" lang="en-US"/>
              <a:t>l</a:t>
            </a:r>
            <a:r>
              <a:rPr altLang="zh-CN" sz="6000" lang="en-US"/>
              <a:t>a</a:t>
            </a:r>
            <a:r>
              <a:rPr altLang="zh-CN" sz="6000" lang="en-US"/>
              <a:t>s</a:t>
            </a:r>
            <a:r>
              <a:rPr altLang="zh-CN" sz="6000" lang="en-US"/>
              <a:t>s</a:t>
            </a:r>
            <a:r>
              <a:rPr altLang="zh-CN" sz="6000" lang="en-US"/>
              <a:t>i</a:t>
            </a:r>
            <a:r>
              <a:rPr altLang="zh-CN" sz="6000" lang="en-US"/>
              <a:t>f</a:t>
            </a:r>
            <a:r>
              <a:rPr altLang="zh-CN" sz="6000" lang="en-US"/>
              <a:t>ication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49369" y="1380981"/>
            <a:ext cx="8845262" cy="5526376"/>
          </a:xfrm>
        </p:spPr>
        <p:txBody>
          <a:bodyPr>
            <a:noAutofit/>
          </a:bodyPr>
          <a:p>
            <a:pPr indent="-457200" marL="457200">
              <a:buFont typeface="Wingdings" charset="2"/>
              <a:buChar char="n"/>
            </a:pPr>
            <a:r>
              <a:rPr altLang="zh-CN" sz="2800" lang="en-US"/>
              <a:t>The echinoderms are exclusively marine and are among the most common and widely distributed of marine animals.</a:t>
            </a:r>
            <a:endParaRPr altLang="zh-CN" sz="2800" lang="en-US"/>
          </a:p>
          <a:p>
            <a:pPr indent="-457200" marL="457200">
              <a:buFont typeface="Wingdings" charset="2"/>
              <a:buChar char="n"/>
            </a:pPr>
            <a:r>
              <a:rPr altLang="zh-CN" sz="2800" lang="en-US"/>
              <a:t>T</a:t>
            </a:r>
            <a:r>
              <a:rPr altLang="zh-CN" sz="2800" lang="en-US"/>
              <a:t>h</a:t>
            </a:r>
            <a:r>
              <a:rPr altLang="zh-CN" sz="2800" lang="en-US"/>
              <a:t>ey occur in all seas from the intertidal zone to the great depths.</a:t>
            </a:r>
            <a:r>
              <a:rPr altLang="zh-CN" sz="2800" lang="en-US"/>
              <a:t> Symmetry usually radial, nearly always pentamerous.</a:t>
            </a:r>
            <a:endParaRPr altLang="zh-CN" sz="2800" lang="en-US"/>
          </a:p>
          <a:p>
            <a:pPr indent="-457200" marL="457200">
              <a:buFont typeface="Wingdings" charset="2"/>
              <a:buChar char="n"/>
            </a:pPr>
            <a:r>
              <a:rPr altLang="zh-CN" sz="2800" lang="en-US"/>
              <a:t>Body is triploblastic, coelomate with distinct oral and aboral surfaces and without definite head and segmentation.</a:t>
            </a:r>
            <a:endParaRPr altLang="zh-CN" sz="2800" lang="en-US"/>
          </a:p>
          <a:p>
            <a:pPr indent="-457200" marL="457200">
              <a:buFont typeface="Wingdings" charset="2"/>
              <a:buChar char="n"/>
            </a:pPr>
            <a:r>
              <a:rPr altLang="zh-CN" sz="2800" lang="en-US"/>
              <a:t> They are of moderate to considerable size but none are microscopic.</a:t>
            </a:r>
            <a:r>
              <a:rPr altLang="zh-CN" sz="2800" lang="en-US"/>
              <a:t> Body shape rounded to cylindrical or star-like with simple arms radiating from a central dis</a:t>
            </a:r>
            <a:r>
              <a:rPr altLang="zh-CN" sz="2800" lang="en-US"/>
              <a:t>c</a:t>
            </a:r>
            <a:endParaRPr altLang="zh-CN" sz="2800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 txBox="1"/>
          <p:nvPr/>
        </p:nvSpPr>
        <p:spPr>
          <a:xfrm rot="985">
            <a:off x="294177" y="210774"/>
            <a:ext cx="8555647" cy="5958842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Wingdings" charset="2"/>
              <a:buChar char="n"/>
            </a:pPr>
            <a:r>
              <a:rPr sz="2800" lang="en-US">
                <a:solidFill>
                  <a:srgbClr val="000000"/>
                </a:solidFill>
              </a:rPr>
              <a:t>Endoskeleton consists of closely fitted plates forming a shell usually called theca or test or may be composed of separate small ossicles.</a:t>
            </a:r>
            <a:endParaRPr sz="2800" lang="en-US">
              <a:solidFill>
                <a:srgbClr val="000000"/>
              </a:solidFill>
            </a:endParaRPr>
          </a:p>
          <a:p>
            <a:pPr indent="-457200" marL="457200">
              <a:buFont typeface="Wingdings" charset="2"/>
              <a:buChar char="n"/>
            </a:pPr>
            <a:endParaRPr sz="2800" lang="en-US">
              <a:solidFill>
                <a:srgbClr val="000000"/>
              </a:solidFill>
            </a:endParaRPr>
          </a:p>
          <a:p>
            <a:pPr indent="-457200" marL="457200">
              <a:buFont typeface="Wingdings" charset="2"/>
              <a:buChar char="n"/>
            </a:pPr>
            <a:r>
              <a:rPr sz="2800" lang="en-US">
                <a:solidFill>
                  <a:srgbClr val="000000"/>
                </a:solidFill>
              </a:rPr>
              <a:t>Coelom is spacious lined by peritoneum, occupied mainly by digestive and reproductive systems and develops from embryonic archenteron, i.e., enterocoel.</a:t>
            </a:r>
            <a:endParaRPr sz="2800" lang="en-US">
              <a:solidFill>
                <a:srgbClr val="000000"/>
              </a:solidFill>
            </a:endParaRPr>
          </a:p>
          <a:p>
            <a:pPr indent="-457200" marL="457200">
              <a:buFont typeface="Wingdings" charset="2"/>
              <a:buChar char="n"/>
            </a:pPr>
            <a:r>
              <a:rPr sz="2800" lang="en-US">
                <a:solidFill>
                  <a:srgbClr val="000000"/>
                </a:solidFill>
              </a:rPr>
              <a:t> Presence of water vascular or ambulacral system is the most characteristic feature. It consists of tubes filled with a watery fluid.</a:t>
            </a:r>
            <a:endParaRPr sz="2800" lang="en-US">
              <a:solidFill>
                <a:srgbClr val="000000"/>
              </a:solidFill>
            </a:endParaRPr>
          </a:p>
          <a:p>
            <a:pPr indent="-457200" marL="457200">
              <a:buFont typeface="Wingdings" charset="2"/>
              <a:buChar char="n"/>
            </a:pPr>
            <a:r>
              <a:rPr sz="2800" lang="en-US">
                <a:solidFill>
                  <a:srgbClr val="000000"/>
                </a:solidFill>
              </a:rPr>
              <a:t>Alimentary tract is usually coiled tube extending from the mouth located on the oral surface to the anus on the aboral or oral surface.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ctrTitle"/>
          </p:nvPr>
        </p:nvSpPr>
        <p:spPr>
          <a:xfrm>
            <a:off x="685800" y="128732"/>
            <a:ext cx="7772400" cy="1212127"/>
          </a:xfrm>
        </p:spPr>
        <p:txBody>
          <a:bodyPr/>
          <a:p>
            <a:r>
              <a:rPr lang="en-US"/>
              <a:t>C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fication </a:t>
            </a:r>
            <a:endParaRPr lang="en-US"/>
          </a:p>
        </p:txBody>
      </p:sp>
      <p:sp>
        <p:nvSpPr>
          <p:cNvPr id="1048598" name=""/>
          <p:cNvSpPr>
            <a:spLocks noGrp="1"/>
          </p:cNvSpPr>
          <p:nvPr>
            <p:ph type="subTitle" idx="1"/>
          </p:nvPr>
        </p:nvSpPr>
        <p:spPr>
          <a:xfrm>
            <a:off x="272761" y="1218623"/>
            <a:ext cx="8689398" cy="5545859"/>
          </a:xfrm>
        </p:spPr>
        <p:txBody>
          <a:bodyPr>
            <a:normAutofit fontScale="83333" lnSpcReduction="20000"/>
          </a:bodyPr>
          <a:p>
            <a:r>
              <a:rPr b="1" sz="3200" lang="en-US"/>
              <a:t>Subphylum I. Pelmatozoa</a:t>
            </a:r>
            <a:endParaRPr b="1" lang="en-US"/>
          </a:p>
          <a:p>
            <a:pPr indent="-342900" marL="342900">
              <a:buFont typeface="Wingdings" charset="2"/>
              <a:buChar char="n"/>
            </a:pPr>
            <a:r>
              <a:rPr b="1" lang="en-US"/>
              <a:t>Mostly extinct echinoderms</a:t>
            </a:r>
            <a:endParaRPr b="1" lang="en-US"/>
          </a:p>
          <a:p>
            <a:pPr indent="-342900" marL="342900">
              <a:buFont typeface="Wingdings" charset="2"/>
              <a:buChar char="n"/>
            </a:pPr>
            <a:r>
              <a:rPr b="0" sz="2000" lang="en-US"/>
              <a:t>Body is attached by the aboral surface or by an aboral stalk.</a:t>
            </a:r>
            <a:endParaRPr b="0" sz="2000" lang="en-US"/>
          </a:p>
          <a:p>
            <a:pPr indent="-342900" marL="342900">
              <a:buFont typeface="Wingdings" charset="2"/>
              <a:buChar char="n"/>
            </a:pPr>
            <a:r>
              <a:rPr b="0" sz="2000" lang="en-US"/>
              <a:t>Mouth and anal aperture present on the oral surface facing upwards.</a:t>
            </a:r>
            <a:endParaRPr b="0" sz="2000" lang="en-US"/>
          </a:p>
          <a:p>
            <a:pPr indent="-342900" marL="342900">
              <a:buFont typeface="Wingdings" charset="2"/>
              <a:buChar char="n"/>
            </a:pPr>
            <a:r>
              <a:rPr b="0" sz="2000" lang="en-US"/>
              <a:t>. Viscera is enclosed in a calcareous test.</a:t>
            </a:r>
            <a:endParaRPr b="0" sz="2000" lang="en-US"/>
          </a:p>
          <a:p>
            <a:pPr indent="-342900" marL="342900">
              <a:buFont typeface="Wingdings" charset="2"/>
              <a:buChar char="n"/>
            </a:pPr>
            <a:r>
              <a:rPr b="0" sz="2000" lang="en-US"/>
              <a:t>Tube feet or podia are primarily food catching and devoid of suckers.</a:t>
            </a:r>
            <a:endParaRPr b="0" sz="2000" lang="en-US"/>
          </a:p>
          <a:p>
            <a:pPr indent="-342900" marL="342900">
              <a:buFont typeface="Wingdings" charset="2"/>
              <a:buChar char="n"/>
            </a:pPr>
            <a:r>
              <a:rPr b="0" sz="2000" lang="en-US"/>
              <a:t>. Main nervous system is aboral</a:t>
            </a:r>
            <a:r>
              <a:rPr b="0" sz="2000" lang="en-US"/>
              <a:t>,</a:t>
            </a:r>
            <a:r>
              <a:rPr b="0" sz="2000" lang="en-US"/>
              <a:t>. Pelmatozoa has only one living</a:t>
            </a:r>
            <a:endParaRPr b="0" sz="2000" lang="en-US"/>
          </a:p>
          <a:p>
            <a:endParaRPr altLang="en-US" lang="zh-CN"/>
          </a:p>
          <a:p>
            <a:r>
              <a:rPr altLang="en-US" sz="2000" lang="zh-CN"/>
              <a:t>Class 1. Crinoidea:</a:t>
            </a:r>
            <a:endParaRPr altLang="en-US" sz="1800" lang="zh-CN"/>
          </a:p>
          <a:p>
            <a:r>
              <a:rPr altLang="en-US" sz="2000" lang="en-US"/>
              <a:t>1.Both</a:t>
            </a:r>
            <a:r>
              <a:rPr altLang="en-US" sz="2000" lang="en-US"/>
              <a:t> extinct and living forms.</a:t>
            </a:r>
            <a:endParaRPr altLang="en-US" sz="1800" lang="zh-CN"/>
          </a:p>
          <a:p>
            <a:r>
              <a:rPr altLang="en-US" sz="2000" lang="en-US"/>
              <a:t>2. Living members are without stalk and free moving but extinct forms attached by a stalk.</a:t>
            </a:r>
            <a:endParaRPr altLang="en-US" sz="1800" lang="zh-CN"/>
          </a:p>
          <a:p>
            <a:r>
              <a:rPr altLang="en-US" sz="2000" lang="en-US"/>
              <a:t>3. Body consists of an aboral cup, the calyx and oral cover or roof, the tegmen and strongly pentamerous in structure.</a:t>
            </a:r>
            <a:endParaRPr altLang="en-US" sz="1800" lang="zh-CN"/>
          </a:p>
          <a:p>
            <a:r>
              <a:rPr altLang="en-US" sz="2000" lang="en-US"/>
              <a:t>4. Oral surface is directed upwards.</a:t>
            </a:r>
            <a:endParaRPr altLang="en-US" sz="1800" lang="zh-CN"/>
          </a:p>
          <a:p>
            <a:r>
              <a:rPr altLang="en-US" b="1" sz="2168" lang="en-US"/>
              <a:t>E</a:t>
            </a:r>
            <a:r>
              <a:rPr altLang="en-US" b="1" sz="2168" lang="en-US"/>
              <a:t>x</a:t>
            </a:r>
            <a:r>
              <a:rPr altLang="en-US" b="1" sz="2168" lang="en-US"/>
              <a:t>.</a:t>
            </a:r>
            <a:r>
              <a:rPr altLang="en-US" b="1" sz="2168" lang="en-US"/>
              <a:t>Antedon, Rhizocrinus, Metacrinus</a:t>
            </a:r>
            <a:endParaRPr altLang="en-US" sz="1800" lang="zh-CN"/>
          </a:p>
          <a:p>
            <a:r>
              <a:rPr altLang="en-US" sz="2800" lang="en-US"/>
              <a:t> </a:t>
            </a:r>
            <a:endParaRPr altLang="en-US" 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ctrTitle"/>
          </p:nvPr>
        </p:nvSpPr>
        <p:spPr>
          <a:xfrm>
            <a:off x="685800" y="-16996"/>
            <a:ext cx="7772400" cy="960074"/>
          </a:xfrm>
        </p:spPr>
        <p:txBody>
          <a:bodyPr>
            <a:normAutofit/>
          </a:bodyPr>
          <a:p>
            <a:r>
              <a:rPr sz="4800" lang="en-US"/>
              <a:t>Subphylum II. Eleutherozoa</a:t>
            </a:r>
            <a:endParaRPr lang="en-US"/>
          </a:p>
        </p:txBody>
      </p:sp>
      <p:sp>
        <p:nvSpPr>
          <p:cNvPr id="1048600" name=""/>
          <p:cNvSpPr>
            <a:spLocks noGrp="1"/>
          </p:cNvSpPr>
          <p:nvPr>
            <p:ph type="subTitle" idx="1"/>
          </p:nvPr>
        </p:nvSpPr>
        <p:spPr>
          <a:xfrm>
            <a:off x="247439" y="1003733"/>
            <a:ext cx="8101180" cy="5774163"/>
          </a:xfrm>
        </p:spPr>
        <p:txBody>
          <a:bodyPr/>
          <a:p>
            <a:r>
              <a:rPr lang="en-US"/>
              <a:t>1. Mostly living echinoderms.</a:t>
            </a:r>
            <a:endParaRPr lang="en-US"/>
          </a:p>
          <a:p>
            <a:r>
              <a:rPr lang="en-US"/>
              <a:t>2. Stem or stalk absent, usually free living forms.</a:t>
            </a:r>
            <a:endParaRPr lang="en-US"/>
          </a:p>
          <a:p>
            <a:r>
              <a:rPr lang="en-US"/>
              <a:t>3. Body structure usually pentamerous.</a:t>
            </a:r>
            <a:endParaRPr lang="en-US"/>
          </a:p>
          <a:p>
            <a:r>
              <a:rPr lang="en-US"/>
              <a:t>4. Oral surface bearing the mouth is downward or lying on one side.</a:t>
            </a:r>
            <a:endParaRPr lang="en-US"/>
          </a:p>
          <a:p>
            <a:r>
              <a:rPr lang="en-US"/>
              <a:t>5. Anus usually on the aboral surface.</a:t>
            </a:r>
            <a:endParaRPr lang="en-US"/>
          </a:p>
          <a:p>
            <a:r>
              <a:rPr lang="en-US"/>
              <a:t>6. Ambulacral grooves usually not for food gathering and the tube feet with suckers are chiefly locomotory organs.</a:t>
            </a:r>
            <a:endParaRPr lang="en-US"/>
          </a:p>
          <a:p>
            <a:r>
              <a:rPr lang="en-US"/>
              <a:t>7. Main nervous system is oral.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ctrTitle"/>
          </p:nvPr>
        </p:nvSpPr>
        <p:spPr>
          <a:xfrm>
            <a:off x="685800" y="-8871"/>
            <a:ext cx="7772400" cy="1250473"/>
          </a:xfrm>
        </p:spPr>
        <p:txBody>
          <a:bodyPr>
            <a:normAutofit fontScale="90000"/>
          </a:bodyPr>
          <a:p>
            <a:r>
              <a:rPr lang="en-US"/>
              <a:t>Class 1. Holothuroidea</a:t>
            </a:r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type="subTitle" idx="1"/>
          </p:nvPr>
        </p:nvSpPr>
        <p:spPr>
          <a:xfrm>
            <a:off x="265114" y="1241601"/>
            <a:ext cx="7995126" cy="5615082"/>
          </a:xfrm>
        </p:spPr>
        <p:txBody>
          <a:bodyPr/>
          <a:p>
            <a:pPr indent="-342900" marL="342900">
              <a:buFont typeface="Wingdings" charset="2"/>
              <a:buChar char="n"/>
            </a:pPr>
            <a:r>
              <a:rPr lang="en-US"/>
              <a:t>Body bilaterally symmetrical, usually elongated in the oral-aboral axis having mouth at or near one end and anus at or near the other end</a:t>
            </a:r>
            <a:r>
              <a:rPr lang="en-US"/>
              <a:t>. Body surface is coarse.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Endoskeleton reduced to microscopic spicules or plates embedded in the body wall.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Mouth surrounded by a set of tentacles attached to water vascular system.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Podia or tube feet are usually present and locomotory.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Alimentary canal is long and coiled and cloaca usually with respiratory trees.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Sexes are usually separate and gonad single or paired tufts of tubules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 Commonly called sea cucumbers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lang="en-US"/>
              <a:t>Ex.</a:t>
            </a:r>
            <a:r>
              <a:rPr b="1" lang="en-US"/>
              <a:t>Thyone, Cucumaria, Phyllophorus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ctrTitle"/>
          </p:nvPr>
        </p:nvSpPr>
        <p:spPr>
          <a:xfrm>
            <a:off x="685800" y="38263"/>
            <a:ext cx="7772400" cy="1073718"/>
          </a:xfrm>
        </p:spPr>
        <p:txBody>
          <a:bodyPr>
            <a:normAutofit/>
          </a:bodyPr>
          <a:p>
            <a:r>
              <a:rPr lang="en-US"/>
              <a:t>Class 2. Echinoidea</a:t>
            </a:r>
            <a:endParaRPr lang="en-US"/>
          </a:p>
        </p:txBody>
      </p:sp>
      <p:sp>
        <p:nvSpPr>
          <p:cNvPr id="1048604" name=""/>
          <p:cNvSpPr>
            <a:spLocks noGrp="1"/>
          </p:cNvSpPr>
          <p:nvPr>
            <p:ph type="subTitle" idx="1"/>
          </p:nvPr>
        </p:nvSpPr>
        <p:spPr>
          <a:xfrm>
            <a:off x="542030" y="1109787"/>
            <a:ext cx="8160099" cy="5738811"/>
          </a:xfrm>
        </p:spPr>
        <p:txBody>
          <a:bodyPr/>
          <a:p>
            <a:r>
              <a:rPr b="1" sz="2800" lang="en-US"/>
              <a:t>G</a:t>
            </a:r>
            <a:r>
              <a:rPr b="1" sz="2800" lang="en-US"/>
              <a:t>e</a:t>
            </a:r>
            <a:r>
              <a:rPr b="1" sz="2800" lang="en-US"/>
              <a:t>n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a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e</a:t>
            </a:r>
            <a:r>
              <a:rPr b="1" sz="2800" lang="en-US"/>
              <a:t>a</a:t>
            </a:r>
            <a:r>
              <a:rPr b="1" sz="2800" lang="en-US"/>
              <a:t>t</a:t>
            </a:r>
            <a:r>
              <a:rPr b="1" sz="2800" lang="en-US"/>
              <a:t>u</a:t>
            </a:r>
            <a:r>
              <a:rPr b="1" sz="2800" lang="en-US"/>
              <a:t>r</a:t>
            </a:r>
            <a:r>
              <a:rPr b="1" sz="2800" lang="en-US"/>
              <a:t>e</a:t>
            </a:r>
            <a:endParaRPr b="1" lang="en-US"/>
          </a:p>
          <a:p>
            <a:pPr indent="-342900" marL="342900">
              <a:buFont typeface="Wingdings" charset="2"/>
              <a:buChar char="n"/>
            </a:pPr>
            <a:r>
              <a:rPr b="0" lang="en-US"/>
              <a:t>Body is spherical, disc-like, oval or heart- shaped.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0" lang="en-US"/>
              <a:t> Body is enclosed in an endoskeletal shell or test of closely fitted calcareous plates covered with movable spines.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0" lang="en-US"/>
              <a:t> Outer calcareous plates are distinguished into five alternating ambulacral and five inter-ambulacral areas.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0" lang="en-US"/>
              <a:t>Podia or tube feet come out from the pores of ambulacral plates and are locomotory in function.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0" lang="en-US"/>
              <a:t>. Mouth is centrally placed on the oral surface and surrounded by a membranous peristome. Anus is located at the aboral pole and surrounded by membranous periproct.</a:t>
            </a:r>
            <a:endParaRPr lang="en-US"/>
          </a:p>
          <a:p>
            <a:pPr indent="-342900" marL="342900">
              <a:buFont typeface="Wingdings" charset="2"/>
              <a:buChar char="n"/>
            </a:pPr>
            <a:r>
              <a:rPr b="0" lang="en-US"/>
              <a:t>Ambulacral grooves are absent</a:t>
            </a:r>
            <a:r>
              <a:rPr b="0" lang="en-US"/>
              <a:t>Pedicellariae are stalked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ctrTitle"/>
          </p:nvPr>
        </p:nvSpPr>
        <p:spPr>
          <a:xfrm rot="10800000" flipV="1">
            <a:off x="685797" y="431647"/>
            <a:ext cx="7772400" cy="365994"/>
          </a:xfrm>
        </p:spPr>
        <p:txBody>
          <a:bodyPr>
            <a:noAutofit/>
          </a:bodyPr>
          <a:p>
            <a:r>
              <a:rPr sz="4800" lang="en-US"/>
              <a:t>Subclass I. Bothriocidaroida:</a:t>
            </a:r>
            <a:endParaRPr lang="en-US"/>
          </a:p>
        </p:txBody>
      </p:sp>
      <p:sp>
        <p:nvSpPr>
          <p:cNvPr id="1048606" name=""/>
          <p:cNvSpPr>
            <a:spLocks noGrp="1"/>
          </p:cNvSpPr>
          <p:nvPr>
            <p:ph type="subTitle" idx="1"/>
          </p:nvPr>
        </p:nvSpPr>
        <p:spPr>
          <a:xfrm rot="3292">
            <a:off x="57480" y="1205634"/>
            <a:ext cx="9029038" cy="5851091"/>
          </a:xfrm>
        </p:spPr>
        <p:txBody>
          <a:bodyPr>
            <a:noAutofit/>
          </a:bodyPr>
          <a:p>
            <a:endParaRPr sz="2800" lang="en-US"/>
          </a:p>
          <a:p>
            <a:pPr indent="-457200" marL="457200">
              <a:buFont typeface="Wingdings" charset="2"/>
              <a:buChar char="n"/>
            </a:pPr>
            <a:r>
              <a:rPr sz="2800" lang="en-US"/>
              <a:t>Each inter-ambulacral is with single row of plates</a:t>
            </a:r>
            <a:endParaRPr sz="2800" lang="en-US"/>
          </a:p>
          <a:p>
            <a:pPr indent="-457200" marL="457200">
              <a:buFont typeface="Wingdings" charset="2"/>
              <a:buChar char="n"/>
            </a:pPr>
            <a:endParaRPr sz="2800" lang="en-US"/>
          </a:p>
          <a:p>
            <a:pPr indent="-457200" marL="457200">
              <a:buFont typeface="Wingdings" charset="2"/>
              <a:buChar char="n"/>
            </a:pPr>
            <a:r>
              <a:rPr sz="2800" lang="en-US"/>
              <a:t>. Madreporite radially placed.</a:t>
            </a:r>
            <a:r>
              <a:rPr sz="2800" lang="en-US"/>
              <a:t> Typical lantern absent.</a:t>
            </a:r>
            <a:endParaRPr sz="2800" lang="en-US"/>
          </a:p>
          <a:p>
            <a:pPr indent="-457200" marL="457200">
              <a:buFont typeface="Wingdings" charset="2"/>
              <a:buChar char="n"/>
            </a:pPr>
            <a:endParaRPr sz="2800" lang="en-US"/>
          </a:p>
          <a:p>
            <a:pPr indent="-457200" marL="457200">
              <a:buFont typeface="Wingdings" charset="2"/>
              <a:buChar char="n"/>
            </a:pPr>
            <a:r>
              <a:rPr sz="2800" lang="en-US"/>
              <a:t>. Includes a single extinct Ordovician genus.</a:t>
            </a:r>
            <a:endParaRPr sz="2800" lang="en-US"/>
          </a:p>
          <a:p>
            <a:endParaRPr sz="2800" lang="en-US"/>
          </a:p>
          <a:p>
            <a:r>
              <a:rPr sz="2800" lang="en-US"/>
              <a:t>:</a:t>
            </a:r>
            <a:endParaRPr sz="2800" lang="en-US"/>
          </a:p>
          <a:p>
            <a:endParaRPr sz="2800" lang="en-US"/>
          </a:p>
          <a:p>
            <a:r>
              <a:rPr sz="2800" lang="en-US"/>
              <a:t>Example</a:t>
            </a:r>
            <a:r>
              <a:rPr sz="2800" lang="en-US"/>
              <a:t> </a:t>
            </a:r>
            <a:r>
              <a:rPr sz="2800" lang="en-US"/>
              <a:t>:</a:t>
            </a:r>
            <a:r>
              <a:rPr sz="2800" lang="en-US"/>
              <a:t>Bothriocidaris.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RMX1825</dc:creator>
  <dcterms:created xsi:type="dcterms:W3CDTF">2015-05-11T00:30:45Z</dcterms:created>
  <dcterms:modified xsi:type="dcterms:W3CDTF">2023-02-18T10:44:53Z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3716fad4beae4f4494c0f23ba65d873e</vt:lpwstr>
  </property>
</Properties>
</file>